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4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44"/>
    <p:restoredTop sz="85244"/>
  </p:normalViewPr>
  <p:slideViewPr>
    <p:cSldViewPr snapToGrid="0" snapToObjects="1">
      <p:cViewPr>
        <p:scale>
          <a:sx n="72" d="100"/>
          <a:sy n="72" d="100"/>
        </p:scale>
        <p:origin x="1536" y="2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06AA1-3C14-66E8-36F4-A32B838D8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675179-11AA-EF4F-5D4B-632A5A37DF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9F324A-579C-3B43-FAE3-99BD851519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94275-E8CF-D1C6-8DF4-8FA27396A6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86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EE8211E-CA03-57F1-23BF-E697A588FA97}"/>
              </a:ext>
            </a:extLst>
          </p:cNvPr>
          <p:cNvSpPr/>
          <p:nvPr/>
        </p:nvSpPr>
        <p:spPr>
          <a:xfrm>
            <a:off x="1064814" y="4284133"/>
            <a:ext cx="3858217" cy="2286000"/>
          </a:xfrm>
          <a:prstGeom prst="roundRect">
            <a:avLst/>
          </a:prstGeom>
          <a:solidFill>
            <a:schemeClr val="bg1">
              <a:alpha val="73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263166" y="4703844"/>
            <a:ext cx="3520380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Name: Camellia Yi</a:t>
            </a:r>
          </a:p>
          <a:p>
            <a:endParaRPr lang="en-US" dirty="0"/>
          </a:p>
          <a:p>
            <a:r>
              <a:rPr lang="en-US" dirty="0"/>
              <a:t>IBM Data Science: Capstone Project</a:t>
            </a:r>
          </a:p>
          <a:p>
            <a:endParaRPr lang="en-US" dirty="0"/>
          </a:p>
          <a:p>
            <a:r>
              <a:rPr lang="en-US" dirty="0"/>
              <a:t>01/09/2026</a:t>
            </a:r>
            <a:endParaRPr dirty="0"/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8784A02-08F1-5C98-A7C7-DF3FB3E0D3E8}"/>
              </a:ext>
            </a:extLst>
          </p:cNvPr>
          <p:cNvSpPr txBox="1">
            <a:spLocks/>
          </p:cNvSpPr>
          <p:nvPr/>
        </p:nvSpPr>
        <p:spPr>
          <a:xfrm>
            <a:off x="838200" y="1330823"/>
            <a:ext cx="5257800" cy="5178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u="sng" dirty="0"/>
              <a:t>Web Scraping Sources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rial" panose="020B0604020202020204" pitchFamily="34" charset="0"/>
              </a:rPr>
              <a:t>Wikipedia Falcon 9 Launch Records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rial" panose="020B0604020202020204" pitchFamily="34" charset="0"/>
              </a:rPr>
              <a:t>Supplemented SpaceX API data with: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Booster versions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Landing pads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Reuse and block information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sz="2000" b="1" u="sng" dirty="0"/>
              <a:t>Web Scraping Process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800" dirty="0"/>
              <a:t>Wikipedia Web Pages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/>
              <a:t>      </a:t>
            </a:r>
            <a:r>
              <a:rPr lang="en-US" altLang="en-US" sz="1400" dirty="0"/>
              <a:t>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/>
              <a:t>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/>
              <a:t>HTML Tables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/>
              <a:t>        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/>
              <a:t>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/>
              <a:t>Parsed with Pandas &amp; </a:t>
            </a:r>
            <a:r>
              <a:rPr lang="en-US" altLang="en-US" sz="1800" dirty="0" err="1"/>
              <a:t>BeautifulSoup</a:t>
            </a:r>
            <a:endParaRPr lang="en-US" altLang="en-US" sz="1800" dirty="0"/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/>
              <a:t>      </a:t>
            </a:r>
            <a:r>
              <a:rPr lang="en-US" altLang="en-US" sz="1400" dirty="0"/>
              <a:t>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/>
              <a:t>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/>
              <a:t>Cleaned </a:t>
            </a:r>
            <a:r>
              <a:rPr lang="en-US" altLang="en-US" sz="1800" dirty="0" err="1"/>
              <a:t>DataFrames</a:t>
            </a:r>
            <a:endParaRPr lang="en-US" alt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567299-BAF7-FAD6-313E-0E3E577492EA}"/>
              </a:ext>
            </a:extLst>
          </p:cNvPr>
          <p:cNvSpPr txBox="1"/>
          <p:nvPr/>
        </p:nvSpPr>
        <p:spPr>
          <a:xfrm>
            <a:off x="6096000" y="1330823"/>
            <a:ext cx="57553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Key Techniques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HTML table extraction using </a:t>
            </a:r>
            <a:r>
              <a:rPr lang="en-US" altLang="en-US" sz="2000" dirty="0" err="1"/>
              <a:t>pandas.read_html</a:t>
            </a:r>
            <a:endParaRPr lang="en-US" altLang="en-US" sz="2000" dirty="0"/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Page parsing with </a:t>
            </a:r>
            <a:r>
              <a:rPr lang="en-US" altLang="en-US" sz="2000" dirty="0" err="1"/>
              <a:t>BeautifulSoup</a:t>
            </a:r>
            <a:endParaRPr lang="en-US" altLang="en-US" sz="2000" dirty="0"/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Data cleaning and formatting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Merging scraped data with API dataset</a:t>
            </a: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9E1044-C924-68EE-2BBC-C72FA27D3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533" y="3429000"/>
            <a:ext cx="5791466" cy="289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56BC966B-2E59-A987-1F53-93A6ADCD53C3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257800" cy="55271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u="sng" dirty="0"/>
              <a:t>Data Processing Overview</a:t>
            </a:r>
          </a:p>
          <a:p>
            <a:pPr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Merged SpaceX API data with scraped Wikipedia data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Removed irrelevant and duplicate columns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Handled missing values (e.g., payload mass)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Standardized column names and formats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sz="2000" b="1" u="sng" dirty="0"/>
              <a:t>Data Wrangling Workflow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dirty="0"/>
              <a:t>Raw API Data + Scraped Data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600" dirty="0"/>
              <a:t>         </a:t>
            </a:r>
            <a:r>
              <a:rPr lang="en-US" altLang="en-US" sz="1200" dirty="0"/>
              <a:t>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200" dirty="0"/>
              <a:t>    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600" dirty="0"/>
              <a:t>Data Cleaning &amp; Validation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200" dirty="0"/>
              <a:t>            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200" dirty="0"/>
              <a:t>    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600" dirty="0"/>
              <a:t>Feature Engineering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600" dirty="0"/>
              <a:t>          </a:t>
            </a:r>
            <a:r>
              <a:rPr lang="en-US" altLang="en-US" sz="1200" dirty="0"/>
              <a:t>│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200" dirty="0"/>
              <a:t>            ▼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r>
              <a:rPr lang="en-US" altLang="en-US" sz="1600" dirty="0"/>
              <a:t>Model-Ready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AD0D81-D9C8-B36D-8BCB-602C2CAF93E2}"/>
              </a:ext>
            </a:extLst>
          </p:cNvPr>
          <p:cNvSpPr txBox="1"/>
          <p:nvPr/>
        </p:nvSpPr>
        <p:spPr>
          <a:xfrm>
            <a:off x="6096000" y="1330823"/>
            <a:ext cx="5755341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Key Wrangling Steps</a:t>
            </a:r>
          </a:p>
          <a:p>
            <a:pPr marL="742950" lvl="1" indent="-285750" eaLnBrk="0" fontAlgn="base" hangingPunct="0"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Converted categorical variables using </a:t>
            </a:r>
            <a:r>
              <a:rPr lang="en-US" altLang="en-US" sz="2000" b="1" dirty="0"/>
              <a:t>One-Hot Encoding</a:t>
            </a:r>
            <a:endParaRPr lang="en-US" altLang="en-US" sz="2000" dirty="0"/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Extracted launch year from date field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Cast all numerical features to float64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000" dirty="0"/>
              <a:t>Verified data consistency and integrity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FFAB282-0830-1244-33F9-559AEF15B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64" y="3763273"/>
            <a:ext cx="5189611" cy="255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E6AF5088-F896-EFCA-9735-D97854BA1810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257800" cy="55271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Charts Used: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Scatter Plots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Flight Number vs. Launch Site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Payload Mass vs. Launch Site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Flight Number vs. Orbit Type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Payload Mass vs. Orbit Type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Bar Charts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Success Rate by Orbit Type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800" b="1" dirty="0">
                <a:latin typeface="Arial" panose="020B0604020202020204" pitchFamily="34" charset="0"/>
              </a:rPr>
              <a:t>Line Charts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Yearly Average Launch Success Rate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sz="2000" b="1" u="sng" dirty="0"/>
              <a:t>Why These Charts Were Used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285750" indent="-285750">
              <a:spcBef>
                <a:spcPts val="600"/>
              </a:spcBef>
            </a:pPr>
            <a:r>
              <a:rPr lang="en-US" sz="1600" b="1" dirty="0"/>
              <a:t>Scatter plots</a:t>
            </a:r>
            <a:r>
              <a:rPr lang="en-US" sz="1600" dirty="0"/>
              <a:t> reveal relationships between numerical and categorical variables and help identify trends and clustering of successful vs. failed launches.</a:t>
            </a:r>
          </a:p>
          <a:p>
            <a:pPr marL="285750" indent="-285750"/>
            <a:r>
              <a:rPr lang="en-US" sz="1600" b="1" dirty="0"/>
              <a:t>Bar charts</a:t>
            </a:r>
            <a:r>
              <a:rPr lang="en-US" sz="1600" dirty="0"/>
              <a:t> effectively compare success rates across discrete orbit categories.</a:t>
            </a:r>
          </a:p>
          <a:p>
            <a:pPr marL="285750" indent="-285750"/>
            <a:r>
              <a:rPr lang="en-US" sz="1600" b="1" dirty="0"/>
              <a:t>Line charts</a:t>
            </a:r>
            <a:r>
              <a:rPr lang="en-US" sz="1600" dirty="0"/>
              <a:t> highlight temporal trends and long-term improvements in launch success over time.</a:t>
            </a:r>
          </a:p>
          <a:p>
            <a:pPr marL="0" lvl="0" indent="0" algn="ctr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</a:pPr>
            <a:endParaRPr lang="en-US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865202-CB27-8834-B2ED-CD56846204CA}"/>
              </a:ext>
            </a:extLst>
          </p:cNvPr>
          <p:cNvSpPr txBox="1"/>
          <p:nvPr/>
        </p:nvSpPr>
        <p:spPr>
          <a:xfrm>
            <a:off x="6701117" y="1330822"/>
            <a:ext cx="525780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/>
              <a:t>Key Insights from Visualization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Launch success increases with higher flight numbers, indicating improved reliability.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Certain orbit types (LEO, ISS, Polar) show consistently higher success rates.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Payload mass influences success differently depending on orbit type.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Launch success has steadily increased since 2013.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35788F3-DE18-93B0-7098-62418A560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118" y="4265430"/>
            <a:ext cx="4847664" cy="224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02C80A3-4720-978B-2CC1-3BEB7262158D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6369424" cy="51775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SQL Queries Performed (SQLite):</a:t>
            </a:r>
          </a:p>
          <a:p>
            <a:pPr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altLang="en-US" sz="1600" b="1" dirty="0"/>
              <a:t>Retrieved basic records and limited outputs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Displayed up to 20 records using LIMIT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Identified launch site patterns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Listed </a:t>
            </a:r>
            <a:r>
              <a:rPr lang="en-US" altLang="en-US" sz="1400" b="1" dirty="0"/>
              <a:t>unique launch sites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Filtered launch sites beginning with </a:t>
            </a:r>
            <a:r>
              <a:rPr lang="en-US" altLang="en-US" sz="1400" b="1" dirty="0"/>
              <a:t>“CCA”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Computed payload statistics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Calculated </a:t>
            </a:r>
            <a:r>
              <a:rPr lang="en-US" altLang="en-US" sz="1400" b="1" dirty="0"/>
              <a:t>total payload mass</a:t>
            </a:r>
            <a:r>
              <a:rPr lang="en-US" altLang="en-US" sz="1400" dirty="0"/>
              <a:t> carried by boosters for </a:t>
            </a:r>
            <a:r>
              <a:rPr lang="en-US" altLang="en-US" sz="1400" b="1" dirty="0"/>
              <a:t>NASA (CRS)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Found </a:t>
            </a:r>
            <a:r>
              <a:rPr lang="en-US" altLang="en-US" sz="1400" b="1" dirty="0"/>
              <a:t>average payload mass</a:t>
            </a:r>
            <a:r>
              <a:rPr lang="en-US" altLang="en-US" sz="1400" dirty="0"/>
              <a:t> for booster version </a:t>
            </a:r>
            <a:r>
              <a:rPr lang="en-US" altLang="en-US" sz="1400" b="1" dirty="0"/>
              <a:t>F9 v1.1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Found </a:t>
            </a:r>
            <a:r>
              <a:rPr lang="en-US" altLang="en-US" sz="1400" b="1" dirty="0"/>
              <a:t>minimum and maximum payload mass</a:t>
            </a:r>
            <a:r>
              <a:rPr lang="en-US" altLang="en-US" sz="1400" dirty="0"/>
              <a:t> using MIN() / MAX()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Analyzed landing outcomes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Found the </a:t>
            </a:r>
            <a:r>
              <a:rPr lang="en-US" altLang="en-US" sz="1400" b="1" dirty="0"/>
              <a:t>first successful ground landing date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Listed boosters with </a:t>
            </a:r>
            <a:r>
              <a:rPr lang="en-US" altLang="en-US" sz="1400" b="1" dirty="0"/>
              <a:t>successful drone ship landings</a:t>
            </a:r>
            <a:r>
              <a:rPr lang="en-US" altLang="en-US" sz="1400" dirty="0"/>
              <a:t> and payload mass </a:t>
            </a:r>
            <a:r>
              <a:rPr lang="en-US" altLang="en-US" sz="1400" b="1" dirty="0"/>
              <a:t>between 4000 and 6000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Counted </a:t>
            </a:r>
            <a:r>
              <a:rPr lang="en-US" altLang="en-US" sz="1400" b="1" dirty="0"/>
              <a:t>total successful vs failed mission outcomes</a:t>
            </a:r>
            <a:endParaRPr lang="en-US" altLang="en-US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Ranked landing outcomes (e.g., Success/Failure types) between </a:t>
            </a:r>
            <a:r>
              <a:rPr lang="en-US" altLang="en-US" sz="1400" b="1" dirty="0"/>
              <a:t>2010-06-04 and 2017-03-20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Explored booster performance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/>
              <a:t>Identified booster version(s) that carried the </a:t>
            </a:r>
            <a:r>
              <a:rPr lang="en-US" altLang="en-US" sz="1200" b="1" dirty="0"/>
              <a:t>maximum payload mass</a:t>
            </a:r>
            <a:endParaRPr lang="en-US" altLang="en-US" sz="12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Time-based filtering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/>
              <a:t>Retrieved </a:t>
            </a:r>
            <a:r>
              <a:rPr lang="en-US" altLang="en-US" sz="1200" b="1" dirty="0"/>
              <a:t>2015 failed drone ship</a:t>
            </a:r>
            <a:r>
              <a:rPr lang="en-US" altLang="en-US" sz="1200" dirty="0"/>
              <a:t> landing records with booster version and launch site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/>
              <a:t>Extracted month values using </a:t>
            </a:r>
            <a:r>
              <a:rPr lang="en-US" altLang="en-US" sz="1200" dirty="0" err="1"/>
              <a:t>substr</a:t>
            </a:r>
            <a:r>
              <a:rPr lang="en-US" altLang="en-US" sz="1200" dirty="0"/>
              <a:t>(Date, 6, 2) for SQLite compatibility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F53D1C59-F973-CF00-F028-7310D258BD67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867400" cy="51775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Map Objects Created: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Markers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Plotted all SpaceX launch site locations on a global map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Circle Markers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Color-coded launches based on outcome (Success / Failure)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Lines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Drew distance lines from launch sites to nearby infrastructure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/>
              <a:t>Distance Labels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Displayed calculated distances to coastlines, highways, and railways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Why These Objects Were Added: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altLang="en-US" sz="1600" b="1" dirty="0"/>
              <a:t>Markers</a:t>
            </a:r>
            <a:r>
              <a:rPr lang="en-US" altLang="en-US" sz="1600" dirty="0"/>
              <a:t> provide clear geographic context for SpaceX launch sites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Circle markers</a:t>
            </a:r>
            <a:r>
              <a:rPr lang="en-US" altLang="en-US" sz="1600" dirty="0"/>
              <a:t> visually distinguish successful and failed launches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Lines and distance calculations</a:t>
            </a:r>
            <a:r>
              <a:rPr lang="en-US" altLang="en-US" sz="1600" dirty="0"/>
              <a:t> help analyze proximity to key infrastructure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Interactive popups</a:t>
            </a:r>
            <a:r>
              <a:rPr lang="en-US" altLang="en-US" sz="1600" dirty="0"/>
              <a:t> allow users to explore launch details dynamically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83D863-81F8-441B-F544-33B5087F8F25}"/>
              </a:ext>
            </a:extLst>
          </p:cNvPr>
          <p:cNvSpPr txBox="1"/>
          <p:nvPr/>
        </p:nvSpPr>
        <p:spPr>
          <a:xfrm>
            <a:off x="6705600" y="1330823"/>
            <a:ext cx="5145741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Key Techniques</a:t>
            </a:r>
          </a:p>
          <a:p>
            <a:pPr marL="285750" lvl="0" indent="-285750" eaLnBrk="0" fontAlgn="base" hangingPunct="0"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Launch sites are strategically located near coastlines for safety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Proximity to transportation infrastructure supports logistics efficiency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Certain sites show higher success concentration patterns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BB81BC3-A964-1AC1-EA62-423638F5D059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867400" cy="51775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Dashboard Components Added: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>
                <a:latin typeface="Arial" panose="020B0604020202020204" pitchFamily="34" charset="0"/>
              </a:rPr>
              <a:t>Pie Charts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Launch success vs. failure counts for all launch sites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Success rate for individual launch sites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>
                <a:latin typeface="Arial" panose="020B0604020202020204" pitchFamily="34" charset="0"/>
              </a:rPr>
              <a:t>Scatter Plot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Payload Mass vs. Launch Outcome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1600" b="1" dirty="0">
                <a:latin typeface="Arial" panose="020B0604020202020204" pitchFamily="34" charset="0"/>
              </a:rPr>
              <a:t>Interactive Controls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Dropdown menu to select launch sites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Range slider to filter payload mass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Why These Plots and Interactions Were Added: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Pie charts</a:t>
            </a:r>
            <a:r>
              <a:rPr lang="en-US" altLang="en-US" sz="1600" dirty="0">
                <a:latin typeface="Arial" panose="020B0604020202020204" pitchFamily="34" charset="0"/>
              </a:rPr>
              <a:t> provide a clear summary of launch success distribution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Scatter plots</a:t>
            </a:r>
            <a:r>
              <a:rPr lang="en-US" altLang="en-US" sz="1600" dirty="0">
                <a:latin typeface="Arial" panose="020B0604020202020204" pitchFamily="34" charset="0"/>
              </a:rPr>
              <a:t> reveal relationships between payload mass and launch outcomes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Dropdown filters</a:t>
            </a:r>
            <a:r>
              <a:rPr lang="en-US" altLang="en-US" sz="1600" dirty="0">
                <a:latin typeface="Arial" panose="020B0604020202020204" pitchFamily="34" charset="0"/>
              </a:rPr>
              <a:t> allow site-specific performance comparison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Range sliders</a:t>
            </a:r>
            <a:r>
              <a:rPr lang="en-US" altLang="en-US" sz="1600" dirty="0">
                <a:latin typeface="Arial" panose="020B0604020202020204" pitchFamily="34" charset="0"/>
              </a:rPr>
              <a:t> enable dynamic analysis across payload mass ranges</a:t>
            </a:r>
            <a:endParaRPr lang="en-US" altLang="en-US" sz="16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B232E4-F210-5547-7AF6-D52C2F253927}"/>
              </a:ext>
            </a:extLst>
          </p:cNvPr>
          <p:cNvSpPr txBox="1"/>
          <p:nvPr/>
        </p:nvSpPr>
        <p:spPr>
          <a:xfrm>
            <a:off x="6705600" y="1330823"/>
            <a:ext cx="5145741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Key Techniques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Certain launch sites show higher success ratios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Higher payload ranges impact success differently depending on site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Interactive filtering supports deeper exploratory analysis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E37EE9C-4BB4-03C1-1B82-571D87DC7C39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616388" cy="51775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Model Development Process: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Defined target variable: </a:t>
            </a:r>
            <a:r>
              <a:rPr lang="en-US" altLang="en-US" sz="1600" b="1" dirty="0"/>
              <a:t>Launch Success (Class)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Selected relevant numerical and encoded categorical features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Split data into </a:t>
            </a:r>
            <a:r>
              <a:rPr lang="en-US" altLang="en-US" sz="1600" b="1" dirty="0"/>
              <a:t>training and testing sets</a:t>
            </a:r>
            <a:r>
              <a:rPr lang="en-US" altLang="en-US" sz="1600" dirty="0"/>
              <a:t> with stratification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Scaled features for model consistency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Classification Models Built: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Logistic Regression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Support Vector Machine (SVM)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Decision Tree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K-Nearest Neighbors (KNN)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Model Optimization and Evaluation: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Applied </a:t>
            </a:r>
            <a:r>
              <a:rPr lang="en-US" altLang="en-US" sz="1600" b="1" dirty="0" err="1"/>
              <a:t>GridSearchCV</a:t>
            </a:r>
            <a:r>
              <a:rPr lang="en-US" altLang="en-US" sz="1600" dirty="0"/>
              <a:t> for hyperparameter tuning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Evaluated models using </a:t>
            </a:r>
            <a:r>
              <a:rPr lang="en-US" altLang="en-US" sz="1600" b="1" dirty="0"/>
              <a:t>accuracy score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Compared performance across multiple classifiers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Analyzed </a:t>
            </a:r>
            <a:r>
              <a:rPr lang="en-US" altLang="en-US" sz="1600" b="1" dirty="0"/>
              <a:t>confusion matrices</a:t>
            </a:r>
            <a:r>
              <a:rPr lang="en-US" altLang="en-US" sz="1600" dirty="0"/>
              <a:t> to assess prediction errors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67A106-A24B-B6C2-60D0-35BA7CB51252}"/>
              </a:ext>
            </a:extLst>
          </p:cNvPr>
          <p:cNvSpPr txBox="1"/>
          <p:nvPr/>
        </p:nvSpPr>
        <p:spPr>
          <a:xfrm>
            <a:off x="6705600" y="1330823"/>
            <a:ext cx="5145741" cy="48782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Best Performing Model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/>
              <a:t>Support Vector Machine (RBF kernel)</a:t>
            </a:r>
            <a:r>
              <a:rPr lang="en-US" altLang="en-US" dirty="0"/>
              <a:t> and </a:t>
            </a:r>
            <a:r>
              <a:rPr lang="en-US" altLang="en-US" b="1" dirty="0"/>
              <a:t>Decision Tree</a:t>
            </a:r>
            <a:r>
              <a:rPr lang="en-US" altLang="en-US" dirty="0"/>
              <a:t> achieved highest test accuracy</a:t>
            </a:r>
          </a:p>
          <a:p>
            <a:pPr marL="285750" lvl="0" indent="-285750" eaLnBrk="0" fontAlgn="base" hangingPunct="0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Best accuracy observed: </a:t>
            </a:r>
            <a:r>
              <a:rPr lang="en-US" altLang="en-US" b="1" dirty="0"/>
              <a:t>~83–93%</a:t>
            </a:r>
          </a:p>
          <a:p>
            <a:pPr lvl="0" eaLnBrk="0" fontAlgn="base" hangingPunct="0">
              <a:spcBef>
                <a:spcPts val="600"/>
              </a:spcBef>
              <a:spcAft>
                <a:spcPct val="0"/>
              </a:spcAft>
            </a:pPr>
            <a:endParaRPr lang="en-US" altLang="en-US" b="1" dirty="0"/>
          </a:p>
          <a:p>
            <a:pPr lvl="0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b="1" dirty="0"/>
              <a:t>Model Development Flow</a:t>
            </a:r>
          </a:p>
          <a:p>
            <a:pPr lvl="0" algn="ctr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sz="1200" dirty="0"/>
              <a:t>Feature Selection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│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▼</a:t>
            </a:r>
          </a:p>
          <a:p>
            <a:pPr lvl="0" algn="ctr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sz="1200" dirty="0"/>
              <a:t>Train / Test Split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 │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 ▼</a:t>
            </a:r>
          </a:p>
          <a:p>
            <a:pPr lvl="0" algn="ctr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sz="1200" dirty="0"/>
              <a:t>Model Training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 │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 ▼</a:t>
            </a:r>
          </a:p>
          <a:p>
            <a:pPr lvl="0" algn="ctr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sz="1200" dirty="0"/>
              <a:t>Hyperparameter Tuning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│</a:t>
            </a:r>
          </a:p>
          <a:p>
            <a:pPr lvl="0" algn="ctr" eaLnBrk="0" fontAlgn="base" hangingPunct="0">
              <a:spcAft>
                <a:spcPct val="0"/>
              </a:spcAft>
            </a:pPr>
            <a:r>
              <a:rPr lang="en-US" altLang="en-US" sz="1200" dirty="0"/>
              <a:t>   ▼</a:t>
            </a:r>
          </a:p>
          <a:p>
            <a:pPr lvl="0" algn="ctr" eaLnBrk="0" fontAlgn="base" hangingPunct="0">
              <a:spcBef>
                <a:spcPts val="600"/>
              </a:spcBef>
              <a:spcAft>
                <a:spcPct val="0"/>
              </a:spcAft>
            </a:pPr>
            <a:r>
              <a:rPr lang="en-US" altLang="en-US" sz="1200" dirty="0"/>
              <a:t>Model Evaluation &amp; Selection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EA2C7DB-402E-DFF3-072B-ECFDF2BD299D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4486836" cy="5177554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Exploratory Data Analysis Results: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Launch success rates </a:t>
            </a:r>
            <a:r>
              <a:rPr lang="en-US" altLang="en-US" sz="1600" b="1" dirty="0"/>
              <a:t>increase with flight number</a:t>
            </a:r>
            <a:r>
              <a:rPr lang="en-US" altLang="en-US" sz="1600" dirty="0"/>
              <a:t>, showing operational learning over time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Payload mass</a:t>
            </a:r>
            <a:r>
              <a:rPr lang="en-US" altLang="en-US" sz="1600" dirty="0"/>
              <a:t> and </a:t>
            </a:r>
            <a:r>
              <a:rPr lang="en-US" altLang="en-US" sz="1600" b="1" dirty="0"/>
              <a:t>orbit type</a:t>
            </a:r>
            <a:r>
              <a:rPr lang="en-US" altLang="en-US" sz="1600" dirty="0"/>
              <a:t> significantly influence launch outcomes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LEO, ISS, and Polar orbits</a:t>
            </a:r>
            <a:r>
              <a:rPr lang="en-US" altLang="en-US" sz="1600" dirty="0"/>
              <a:t> show higher success rates compared to GTO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Launch success has </a:t>
            </a:r>
            <a:r>
              <a:rPr lang="en-US" altLang="en-US" sz="1600" b="1" dirty="0"/>
              <a:t>steadily improved since 2013</a:t>
            </a:r>
            <a:r>
              <a:rPr lang="en-US" altLang="en-US" sz="1600" dirty="0"/>
              <a:t>, reaching peak levels by 2020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Interactive Analytics: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Folium maps</a:t>
            </a:r>
            <a:r>
              <a:rPr lang="en-US" altLang="en-US" sz="1600" dirty="0"/>
              <a:t> reveal strategic launch site locations near coastlines and infrastructure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Color-coded markers</a:t>
            </a:r>
            <a:r>
              <a:rPr lang="en-US" altLang="en-US" sz="1600" dirty="0"/>
              <a:t> highlight success vs. failure spatial patterns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 err="1"/>
              <a:t>Plotly</a:t>
            </a:r>
            <a:r>
              <a:rPr lang="en-US" altLang="en-US" sz="1600" b="1" dirty="0"/>
              <a:t> Dash dashboard</a:t>
            </a:r>
            <a:r>
              <a:rPr lang="en-US" altLang="en-US" sz="1600" dirty="0"/>
              <a:t> enables dynamic filtering by launch site and payload range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Interactive controls uncover site-specific and payload-specific success trends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3D84AE-DB5F-6288-9880-3A8AD9B4049A}"/>
              </a:ext>
            </a:extLst>
          </p:cNvPr>
          <p:cNvSpPr txBox="1"/>
          <p:nvPr/>
        </p:nvSpPr>
        <p:spPr>
          <a:xfrm>
            <a:off x="6418729" y="1320245"/>
            <a:ext cx="4866882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2000" b="1" u="sng" dirty="0"/>
              <a:t>Predictive Analysis Results:</a:t>
            </a:r>
            <a:endParaRPr lang="en-US" altLang="en-US" sz="2000" u="sng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/>
              <a:t>Multiple classification models were evaluated for launch success prediction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b="1" dirty="0"/>
              <a:t>SVM (RBF kernel)</a:t>
            </a:r>
            <a:r>
              <a:rPr lang="en-US" altLang="en-US" sz="1800" dirty="0"/>
              <a:t> and </a:t>
            </a:r>
            <a:r>
              <a:rPr lang="en-US" altLang="en-US" sz="1800" b="1" dirty="0"/>
              <a:t>Decision Tree</a:t>
            </a:r>
            <a:r>
              <a:rPr lang="en-US" altLang="en-US" sz="1800" dirty="0"/>
              <a:t> achieved the highest test accuracy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/>
              <a:t>Best observed accuracy: </a:t>
            </a:r>
            <a:r>
              <a:rPr lang="en-US" altLang="en-US" sz="1800" b="1" dirty="0"/>
              <a:t>~83–93%</a:t>
            </a:r>
            <a:endParaRPr lang="en-US" altLang="en-US" sz="18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/>
              <a:t>Confusion matrix analysis confirms strong predictive performance with minimal misclassification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  <a:p>
            <a:pPr eaLnBrk="0" fontAlgn="base" hangingPunct="0">
              <a:spcBef>
                <a:spcPts val="1200"/>
              </a:spcBef>
              <a:spcAft>
                <a:spcPct val="0"/>
              </a:spcAft>
            </a:pPr>
            <a:r>
              <a:rPr lang="en-US" altLang="en-US" b="1" u="sng" dirty="0"/>
              <a:t>Key Takeaway:</a:t>
            </a:r>
            <a:endParaRPr lang="en-US" altLang="en-US" u="sng" dirty="0"/>
          </a:p>
          <a:p>
            <a:pPr>
              <a:spcBef>
                <a:spcPts val="600"/>
              </a:spcBef>
            </a:pPr>
            <a:r>
              <a:rPr lang="en-US" sz="1600" dirty="0"/>
              <a:t>Combining exploratory analysis, interactive visualization, and machine learning provides strong predictive insight into SpaceX Falcon 9 launch success.</a:t>
            </a: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DACAD2A8-7CB8-8F25-6078-28D4D22C5A42}"/>
              </a:ext>
            </a:extLst>
          </p:cNvPr>
          <p:cNvSpPr txBox="1">
            <a:spLocks/>
          </p:cNvSpPr>
          <p:nvPr/>
        </p:nvSpPr>
        <p:spPr>
          <a:xfrm>
            <a:off x="838200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Scatter plot of </a:t>
            </a:r>
            <a:r>
              <a:rPr lang="en-US" altLang="en-US" sz="1600" b="1" dirty="0"/>
              <a:t>Flight Number</a:t>
            </a:r>
            <a:r>
              <a:rPr lang="en-US" altLang="en-US" sz="1600" dirty="0"/>
              <a:t> (x-axis) versus </a:t>
            </a:r>
            <a:r>
              <a:rPr lang="en-US" altLang="en-US" sz="1600" b="1" dirty="0"/>
              <a:t>Launch Site</a:t>
            </a:r>
            <a:r>
              <a:rPr lang="en-US" altLang="en-US" sz="1600" dirty="0"/>
              <a:t> (y-axis)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Points are colored by </a:t>
            </a:r>
            <a:r>
              <a:rPr lang="en-US" altLang="en-US" sz="1600" b="1" dirty="0"/>
              <a:t>launch outcome (Success /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Early flights</a:t>
            </a:r>
            <a:r>
              <a:rPr lang="en-US" altLang="en-US" sz="1600" dirty="0"/>
              <a:t> show a higher concentration of </a:t>
            </a:r>
            <a:r>
              <a:rPr lang="en-US" altLang="en-US" sz="1600" b="1" dirty="0"/>
              <a:t>failed launches</a:t>
            </a:r>
            <a:r>
              <a:rPr lang="en-US" altLang="en-US" sz="1600" dirty="0"/>
              <a:t> across multiple sites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As </a:t>
            </a:r>
            <a:r>
              <a:rPr lang="en-US" altLang="en-US" sz="1600" b="1" dirty="0"/>
              <a:t>flight number increases</a:t>
            </a:r>
            <a:r>
              <a:rPr lang="en-US" altLang="en-US" sz="1600" dirty="0"/>
              <a:t>, launches become </a:t>
            </a:r>
            <a:r>
              <a:rPr lang="en-US" altLang="en-US" sz="1600" b="1" dirty="0"/>
              <a:t>predominantly successful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Later missions cluster at higher flight numbers with </a:t>
            </a:r>
            <a:r>
              <a:rPr lang="en-US" altLang="en-US" sz="1600" b="1" dirty="0"/>
              <a:t>very few failures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Some launch sites appear only in </a:t>
            </a:r>
            <a:r>
              <a:rPr lang="en-US" altLang="en-US" sz="1600" b="1" dirty="0"/>
              <a:t>later flight numbers</a:t>
            </a:r>
            <a:r>
              <a:rPr lang="en-US" altLang="en-US" sz="1600" dirty="0"/>
              <a:t>, coinciding with higher success rates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Launch success improves as SpaceX gains </a:t>
            </a:r>
            <a:r>
              <a:rPr lang="en-US" altLang="en-US" sz="1600" b="1" dirty="0"/>
              <a:t>experience over time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Operational learning and technology refinement contribute to improved outcomes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Flight number is a strong indicator of mission reliability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1424621"/>
            <a:ext cx="10326914" cy="489472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Executive Summary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Introduction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Methodology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Results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Conclusion</a:t>
            </a:r>
          </a:p>
          <a:p>
            <a:pPr>
              <a:lnSpc>
                <a:spcPct val="150000"/>
              </a:lnSpc>
              <a:spcBef>
                <a:spcPts val="1400"/>
              </a:spcBef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+mj-lt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031C29F5-BEBB-5EF6-FE63-C4881D7C9780}"/>
              </a:ext>
            </a:extLst>
          </p:cNvPr>
          <p:cNvSpPr txBox="1">
            <a:spLocks/>
          </p:cNvSpPr>
          <p:nvPr/>
        </p:nvSpPr>
        <p:spPr>
          <a:xfrm>
            <a:off x="5805724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Scatter plot of </a:t>
            </a:r>
            <a:r>
              <a:rPr lang="en-US" altLang="en-US" sz="1600" b="1" dirty="0"/>
              <a:t>Payload Mass (kg)</a:t>
            </a:r>
            <a:r>
              <a:rPr lang="en-US" altLang="en-US" sz="1600" dirty="0"/>
              <a:t> on the x-axis versus </a:t>
            </a:r>
            <a:r>
              <a:rPr lang="en-US" altLang="en-US" sz="1600" b="1" dirty="0"/>
              <a:t>Launch Site</a:t>
            </a:r>
            <a:r>
              <a:rPr lang="en-US" altLang="en-US" sz="1600" dirty="0"/>
              <a:t> on the y-axis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Points are colored by </a:t>
            </a:r>
            <a:r>
              <a:rPr lang="en-US" altLang="en-US" sz="1600" b="1" dirty="0"/>
              <a:t>launch outcome (Success /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Successful launches</a:t>
            </a:r>
            <a:r>
              <a:rPr lang="en-US" altLang="en-US" sz="1600" dirty="0"/>
              <a:t> are more frequent at </a:t>
            </a:r>
            <a:r>
              <a:rPr lang="en-US" altLang="en-US" sz="1600" b="1" dirty="0"/>
              <a:t>higher payload masses</a:t>
            </a:r>
            <a:r>
              <a:rPr lang="en-US" altLang="en-US" sz="1600" dirty="0"/>
              <a:t> for certain launch sites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Some launch sites support </a:t>
            </a:r>
            <a:r>
              <a:rPr lang="en-US" altLang="en-US" sz="1600" b="1" dirty="0"/>
              <a:t>heavier payload missions</a:t>
            </a:r>
            <a:r>
              <a:rPr lang="en-US" altLang="en-US" sz="1600" dirty="0"/>
              <a:t> with higher success rates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Failed launches</a:t>
            </a:r>
            <a:r>
              <a:rPr lang="en-US" altLang="en-US" sz="1600" dirty="0"/>
              <a:t> tend to cluster at </a:t>
            </a:r>
            <a:r>
              <a:rPr lang="en-US" altLang="en-US" sz="1600" b="1" dirty="0"/>
              <a:t>lower payload masses</a:t>
            </a:r>
            <a:r>
              <a:rPr lang="en-US" altLang="en-US" sz="1600" dirty="0"/>
              <a:t>, particularly in earlier missions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Payload capacity and performance vary by launch site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Payload mass plays a significant role in launch success, but its impact depends on the </a:t>
            </a:r>
            <a:r>
              <a:rPr lang="en-US" altLang="en-US" sz="1600" b="1" dirty="0"/>
              <a:t>launch site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Certain sites are better equipped to handle heavier payloads reliably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64EE4445-641C-F2DC-ED71-0D0425EF829E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Bar chart displaying the </a:t>
            </a:r>
            <a:r>
              <a:rPr lang="en-US" altLang="en-US" sz="1600" b="1" dirty="0"/>
              <a:t>average launch success rate</a:t>
            </a:r>
            <a:r>
              <a:rPr lang="en-US" altLang="en-US" sz="1600" dirty="0"/>
              <a:t> for each </a:t>
            </a:r>
            <a:r>
              <a:rPr lang="en-US" altLang="en-US" sz="1600" b="1" dirty="0"/>
              <a:t>orbit type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Success rate is calculated as the </a:t>
            </a:r>
            <a:r>
              <a:rPr lang="en-US" altLang="en-US" sz="1600" b="1" dirty="0"/>
              <a:t>mean of the Class variable </a:t>
            </a:r>
            <a:r>
              <a:rPr lang="en-US" altLang="en-US" sz="1600" i="1" dirty="0"/>
              <a:t>(1 = Success, 0 =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LEO, ISS, and Polar orbits</a:t>
            </a:r>
            <a:r>
              <a:rPr lang="en-US" altLang="en-US" sz="1600" dirty="0"/>
              <a:t> exhibit the </a:t>
            </a:r>
            <a:r>
              <a:rPr lang="en-US" altLang="en-US" sz="1600" b="1" dirty="0"/>
              <a:t>highest success rates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These orbit types show </a:t>
            </a:r>
            <a:r>
              <a:rPr lang="en-US" altLang="en-US" sz="1600" b="1" dirty="0"/>
              <a:t>consistent performance</a:t>
            </a:r>
            <a:r>
              <a:rPr lang="en-US" altLang="en-US" sz="1600" dirty="0"/>
              <a:t> with very few failures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GTO missions</a:t>
            </a:r>
            <a:r>
              <a:rPr lang="en-US" altLang="en-US" sz="1600" dirty="0"/>
              <a:t> display a </a:t>
            </a:r>
            <a:r>
              <a:rPr lang="en-US" altLang="en-US" sz="1600" b="1" dirty="0"/>
              <a:t>lower and more variable success rate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Differences in success rates highlight the varying </a:t>
            </a:r>
            <a:r>
              <a:rPr lang="en-US" altLang="en-US" sz="1600" b="1" dirty="0"/>
              <a:t>complexity of orbit missions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Orbit type is a strong indicator of launch success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Missions targeting </a:t>
            </a:r>
            <a:r>
              <a:rPr lang="en-US" altLang="en-US" sz="1600" b="1" dirty="0"/>
              <a:t>higher-energy or more complex orbits (e.g., GTO)</a:t>
            </a:r>
            <a:r>
              <a:rPr lang="en-US" altLang="en-US" sz="1600" dirty="0"/>
              <a:t> are more challenging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27B396D-F9E4-2C87-ED85-C54016D498F4}"/>
              </a:ext>
            </a:extLst>
          </p:cNvPr>
          <p:cNvSpPr txBox="1">
            <a:spLocks/>
          </p:cNvSpPr>
          <p:nvPr/>
        </p:nvSpPr>
        <p:spPr>
          <a:xfrm>
            <a:off x="5633363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Scatter plot of </a:t>
            </a:r>
            <a:r>
              <a:rPr lang="en-US" altLang="en-US" sz="1600" b="1" dirty="0"/>
              <a:t>Flight Number</a:t>
            </a:r>
            <a:r>
              <a:rPr lang="en-US" altLang="en-US" sz="1600" dirty="0"/>
              <a:t> on the x-axis versus </a:t>
            </a:r>
            <a:r>
              <a:rPr lang="en-US" altLang="en-US" sz="1600" b="1" dirty="0"/>
              <a:t>Orbit Type</a:t>
            </a:r>
            <a:r>
              <a:rPr lang="en-US" altLang="en-US" sz="1600" dirty="0"/>
              <a:t> on the y-axis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Points are color-coded by </a:t>
            </a:r>
            <a:r>
              <a:rPr lang="en-US" altLang="en-US" sz="1600" b="1" dirty="0"/>
              <a:t>launch outcome (Success /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Early flight numbers</a:t>
            </a:r>
            <a:r>
              <a:rPr lang="en-US" altLang="en-US" sz="1600" dirty="0"/>
              <a:t> are associated with a wider range of </a:t>
            </a:r>
            <a:r>
              <a:rPr lang="en-US" altLang="en-US" sz="1600" b="1" dirty="0"/>
              <a:t>orbit types and more failures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As </a:t>
            </a:r>
            <a:r>
              <a:rPr lang="en-US" altLang="en-US" sz="1600" b="1" dirty="0"/>
              <a:t>flight number increases</a:t>
            </a:r>
            <a:r>
              <a:rPr lang="en-US" altLang="en-US" sz="1600" dirty="0"/>
              <a:t>, launches become </a:t>
            </a:r>
            <a:r>
              <a:rPr lang="en-US" altLang="en-US" sz="1600" b="1" dirty="0"/>
              <a:t>more consistently successful</a:t>
            </a:r>
            <a:r>
              <a:rPr lang="en-US" altLang="en-US" sz="1600" dirty="0"/>
              <a:t> across most orbit types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Certain orbit types appear </a:t>
            </a:r>
            <a:r>
              <a:rPr lang="en-US" altLang="en-US" sz="1600" b="1" dirty="0"/>
              <a:t>only at higher flight numbers</a:t>
            </a:r>
            <a:r>
              <a:rPr lang="en-US" altLang="en-US" sz="1600" dirty="0"/>
              <a:t>, indicating they were attempted after gaining experience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Failures become </a:t>
            </a:r>
            <a:r>
              <a:rPr lang="en-US" altLang="en-US" sz="1600" b="1" dirty="0"/>
              <a:t>increasingly rare</a:t>
            </a:r>
            <a:r>
              <a:rPr lang="en-US" altLang="en-US" sz="1600" dirty="0"/>
              <a:t> in later missions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SpaceX’s ability to successfully complete missions across different orbit types improves with experience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Flight number serves as a proxy for </a:t>
            </a:r>
            <a:r>
              <a:rPr lang="en-US" altLang="en-US" sz="1600" b="1" dirty="0"/>
              <a:t>technological and operational maturity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4AC126E-25FB-043C-E789-F6821451F47F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Scatter plot of </a:t>
            </a:r>
            <a:r>
              <a:rPr lang="en-US" altLang="en-US" sz="1600" b="1" dirty="0"/>
              <a:t>Payload Mass (kg)</a:t>
            </a:r>
            <a:r>
              <a:rPr lang="en-US" altLang="en-US" sz="1600" dirty="0"/>
              <a:t> on the x-axis versus </a:t>
            </a:r>
            <a:r>
              <a:rPr lang="en-US" altLang="en-US" sz="1600" b="1" dirty="0"/>
              <a:t>Orbit Type</a:t>
            </a:r>
            <a:r>
              <a:rPr lang="en-US" altLang="en-US" sz="1600" dirty="0"/>
              <a:t> on the y-axis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Points are color-coded by </a:t>
            </a:r>
            <a:r>
              <a:rPr lang="en-US" altLang="en-US" sz="1600" b="1" dirty="0"/>
              <a:t>launch outcome (Success /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b="1" dirty="0"/>
              <a:t>Polar, LEO, and ISS orbits</a:t>
            </a:r>
            <a:r>
              <a:rPr lang="en-US" altLang="en-US" sz="1600" dirty="0"/>
              <a:t> show a high concentration of </a:t>
            </a:r>
            <a:r>
              <a:rPr lang="en-US" altLang="en-US" sz="1600" b="1" dirty="0"/>
              <a:t>successful launches</a:t>
            </a:r>
            <a:r>
              <a:rPr lang="en-US" altLang="en-US" sz="1600" dirty="0"/>
              <a:t> at higher payload masses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These orbit types demonstrate </a:t>
            </a:r>
            <a:r>
              <a:rPr lang="en-US" altLang="en-US" sz="1600" b="1" dirty="0"/>
              <a:t>greater reliability</a:t>
            </a:r>
            <a:r>
              <a:rPr lang="en-US" altLang="en-US" sz="1600" dirty="0"/>
              <a:t> even as payload mass increases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GTO missions</a:t>
            </a:r>
            <a:r>
              <a:rPr lang="en-US" altLang="en-US" sz="1600" dirty="0"/>
              <a:t> display both successful and unsuccessful outcomes across a wide payload range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There is </a:t>
            </a:r>
            <a:r>
              <a:rPr lang="en-US" altLang="en-US" sz="1600" b="1" dirty="0"/>
              <a:t>no clear payload threshold</a:t>
            </a:r>
            <a:r>
              <a:rPr lang="en-US" altLang="en-US" sz="1600" dirty="0"/>
              <a:t> for success in GTO missions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Payload mass impacts launch success differently depending on orbit type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/>
              <a:t>Higher-energy orbits (GTO)</a:t>
            </a:r>
            <a:r>
              <a:rPr lang="en-US" altLang="en-US" sz="1600" dirty="0"/>
              <a:t> are more challenging and less predictable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39F19E7-A197-DB93-91B2-82E2BCA6041F}"/>
              </a:ext>
            </a:extLst>
          </p:cNvPr>
          <p:cNvSpPr txBox="1">
            <a:spLocks/>
          </p:cNvSpPr>
          <p:nvPr/>
        </p:nvSpPr>
        <p:spPr>
          <a:xfrm>
            <a:off x="5888648" y="1330822"/>
            <a:ext cx="5652248" cy="5527178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Chart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Line chart displaying the </a:t>
            </a:r>
            <a:r>
              <a:rPr lang="en-US" altLang="en-US" sz="1600" b="1" dirty="0"/>
              <a:t>yearly average launch success rate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Success rate is calculated as the </a:t>
            </a:r>
            <a:r>
              <a:rPr lang="en-US" altLang="en-US" sz="1600" b="1" dirty="0"/>
              <a:t>mean of the Class variable</a:t>
            </a:r>
            <a:br>
              <a:rPr lang="en-US" altLang="en-US" sz="1600" dirty="0"/>
            </a:br>
            <a:r>
              <a:rPr lang="en-US" altLang="en-US" sz="1600" i="1" dirty="0"/>
              <a:t>(1 = Success, 0 = Failure)</a:t>
            </a:r>
            <a:endParaRPr lang="en-US" altLang="en-US" sz="16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800" b="1" u="sng" dirty="0"/>
              <a:t>Key Observations:</a:t>
            </a:r>
            <a:endParaRPr lang="en-US" altLang="en-US" sz="18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Launch success rates were </a:t>
            </a:r>
            <a:r>
              <a:rPr lang="en-US" altLang="en-US" sz="1600" b="1" dirty="0"/>
              <a:t>inconsistent prior to 2013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From </a:t>
            </a:r>
            <a:r>
              <a:rPr lang="en-US" altLang="en-US" sz="1600" b="1" dirty="0"/>
              <a:t>2013 onward</a:t>
            </a:r>
            <a:r>
              <a:rPr lang="en-US" altLang="en-US" sz="1600" dirty="0"/>
              <a:t>, success rates show a </a:t>
            </a:r>
            <a:r>
              <a:rPr lang="en-US" altLang="en-US" sz="1600" b="1" dirty="0"/>
              <a:t>steady and sustained increase</a:t>
            </a:r>
            <a:endParaRPr lang="en-US" altLang="en-US" sz="16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By </a:t>
            </a:r>
            <a:r>
              <a:rPr lang="en-US" altLang="en-US" sz="1600" b="1" dirty="0"/>
              <a:t>2020</a:t>
            </a:r>
            <a:r>
              <a:rPr lang="en-US" altLang="en-US" sz="1600" dirty="0"/>
              <a:t>, launch success approaches near-perfect levels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The upward trend reflects continuous operational improvement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Insight: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600" dirty="0"/>
              <a:t>SpaceX launch reliability improves significantly over time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/>
              <a:t>Advances in technology, reuse strategies, and experience contribute to higher success rates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E00799A5-34B5-597E-2F18-EDDF1C08732D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r>
              <a:rPr lang="en-US" sz="1400" dirty="0"/>
              <a:t>SQL query was used to retrieve the </a:t>
            </a:r>
            <a:r>
              <a:rPr lang="en-US" sz="1400" b="1" dirty="0"/>
              <a:t>distinct launch site names</a:t>
            </a:r>
            <a:r>
              <a:rPr lang="en-US" sz="1400" dirty="0"/>
              <a:t> from the SpaceX dataset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The query identifies all </a:t>
            </a:r>
            <a:r>
              <a:rPr lang="en-US" sz="1400" b="1" dirty="0"/>
              <a:t>unique launch locations</a:t>
            </a:r>
            <a:r>
              <a:rPr lang="en-US" sz="1400" dirty="0"/>
              <a:t> used for Falcon 9 missions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>
              <a:spcBef>
                <a:spcPts val="600"/>
              </a:spcBef>
              <a:buNone/>
            </a:pPr>
            <a:r>
              <a:rPr lang="en-US" sz="1400" dirty="0"/>
              <a:t>The SpaceX dataset contains the following </a:t>
            </a:r>
            <a:r>
              <a:rPr lang="en-US" sz="1400" b="1" dirty="0"/>
              <a:t>unique launch sites</a:t>
            </a:r>
            <a:r>
              <a:rPr lang="en-US" sz="1400" dirty="0"/>
              <a:t>:</a:t>
            </a:r>
          </a:p>
          <a:p>
            <a:pPr>
              <a:spcBef>
                <a:spcPts val="600"/>
              </a:spcBef>
            </a:pPr>
            <a:r>
              <a:rPr lang="en-US" sz="1400" b="1" dirty="0"/>
              <a:t>CCAFS LC-40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b="1" dirty="0"/>
              <a:t>CCAFS SLC-40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b="1" dirty="0"/>
              <a:t>KSC LC-39A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b="1" dirty="0"/>
              <a:t>VAFB SLC-4E</a:t>
            </a:r>
            <a:endParaRPr lang="en-US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SpaceX launches missions from </a:t>
            </a:r>
            <a:r>
              <a:rPr lang="en-US" altLang="en-US" sz="1400" b="1" dirty="0"/>
              <a:t>multiple geographically distinct sites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Each site supports different mission profiles and orbital requirements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The presence of multiple launch sites highlights operational flexibility and scalability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E7FA789-32FD-1260-6696-0575D307ED8F}"/>
              </a:ext>
            </a:extLst>
          </p:cNvPr>
          <p:cNvSpPr txBox="1">
            <a:spLocks/>
          </p:cNvSpPr>
          <p:nvPr/>
        </p:nvSpPr>
        <p:spPr>
          <a:xfrm>
            <a:off x="5633363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filters launch sites where the name </a:t>
            </a:r>
            <a:r>
              <a:rPr lang="en-US" altLang="en-US" sz="1400" b="1" dirty="0"/>
              <a:t>begins with “CCA”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Used pattern matching to isolate </a:t>
            </a:r>
            <a:r>
              <a:rPr lang="en-US" altLang="en-US" sz="1400" b="1" dirty="0"/>
              <a:t>Cape Canaveral Air Force Station</a:t>
            </a:r>
            <a:r>
              <a:rPr lang="en-US" altLang="en-US" sz="1400" dirty="0"/>
              <a:t> launch sites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>
              <a:spcBef>
                <a:spcPts val="600"/>
              </a:spcBef>
              <a:buNone/>
            </a:pPr>
            <a:r>
              <a:rPr lang="en-US" sz="1400" dirty="0"/>
              <a:t>The following launch sites begin with </a:t>
            </a:r>
            <a:r>
              <a:rPr lang="en-US" sz="1400" b="1" dirty="0"/>
              <a:t>“CCA”</a:t>
            </a:r>
            <a:r>
              <a:rPr lang="en-US" sz="1400" dirty="0"/>
              <a:t>:</a:t>
            </a:r>
          </a:p>
          <a:p>
            <a:pPr>
              <a:spcBef>
                <a:spcPts val="600"/>
              </a:spcBef>
            </a:pPr>
            <a:r>
              <a:rPr lang="en-US" sz="1400" b="1" dirty="0"/>
              <a:t>CCAFS LC-40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400" b="1" dirty="0"/>
              <a:t>CCAFS SLC-40</a:t>
            </a:r>
            <a:endParaRPr lang="en-US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These launch sites are located at </a:t>
            </a:r>
            <a:r>
              <a:rPr lang="en-US" altLang="en-US" sz="1400" b="1" dirty="0"/>
              <a:t>Cape Canaveral Air Force Station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They are among the </a:t>
            </a:r>
            <a:r>
              <a:rPr lang="en-US" altLang="en-US" sz="1400" b="1" dirty="0"/>
              <a:t>most frequently used SpaceX launch locations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Multiple naming conventions reflect historical and operational variations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B5A749C-FA95-A2C5-5AE5-54BF6A6730FF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calculates the </a:t>
            </a:r>
            <a:r>
              <a:rPr lang="en-US" altLang="en-US" sz="1400" b="1" dirty="0"/>
              <a:t>total payload mass</a:t>
            </a:r>
            <a:r>
              <a:rPr lang="en-US" altLang="en-US" sz="1400" dirty="0"/>
              <a:t> carried by SpaceX boosters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Aggregation performed using the </a:t>
            </a:r>
            <a:r>
              <a:rPr lang="en-US" altLang="en-US" sz="1400" b="1" dirty="0"/>
              <a:t>SUM()</a:t>
            </a:r>
            <a:r>
              <a:rPr lang="en-US" altLang="en-US" sz="1400" dirty="0"/>
              <a:t> function on payload mass values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Focused on missions conducted for </a:t>
            </a:r>
            <a:r>
              <a:rPr lang="en-US" altLang="en-US" sz="1400" b="1" dirty="0"/>
              <a:t>NASA (CRS missions)</a:t>
            </a:r>
            <a:endParaRPr lang="en-US" altLang="en-US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r>
              <a:rPr lang="en-US" sz="1400" dirty="0"/>
              <a:t>The query returns the </a:t>
            </a:r>
            <a:r>
              <a:rPr lang="en-US" sz="1400" b="1" dirty="0"/>
              <a:t>combined payload mass (kg)</a:t>
            </a:r>
            <a:r>
              <a:rPr lang="en-US" sz="1400" dirty="0"/>
              <a:t> delivered by SpaceX boosters for NASA missions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SpaceX has successfully transported a </a:t>
            </a:r>
            <a:r>
              <a:rPr lang="en-US" altLang="en-US" sz="1400" b="1" dirty="0"/>
              <a:t>significant cumulative payload mass</a:t>
            </a:r>
            <a:r>
              <a:rPr lang="en-US" altLang="en-US" sz="1400" dirty="0"/>
              <a:t> to orbit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Demonstrates SpaceX’s growing role in </a:t>
            </a:r>
            <a:r>
              <a:rPr lang="en-US" altLang="en-US" sz="1400" b="1" dirty="0"/>
              <a:t>reliable cargo delivery</a:t>
            </a:r>
            <a:r>
              <a:rPr lang="en-US" altLang="en-US" sz="1400" dirty="0"/>
              <a:t> for NASA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Highlights long-term operational capability rather than single-mission performance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972334-ADAA-A774-6E98-F6D42C134EFB}"/>
              </a:ext>
            </a:extLst>
          </p:cNvPr>
          <p:cNvSpPr txBox="1">
            <a:spLocks/>
          </p:cNvSpPr>
          <p:nvPr/>
        </p:nvSpPr>
        <p:spPr>
          <a:xfrm>
            <a:off x="5805724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calculates the </a:t>
            </a:r>
            <a:r>
              <a:rPr lang="en-US" altLang="en-US" sz="1400" b="1" dirty="0"/>
              <a:t>average payload mass</a:t>
            </a:r>
            <a:r>
              <a:rPr lang="en-US" altLang="en-US" sz="1400" dirty="0"/>
              <a:t> carried by </a:t>
            </a:r>
            <a:r>
              <a:rPr lang="en-US" altLang="en-US" sz="1400" b="1" dirty="0"/>
              <a:t>booster version F9 v1.1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Used the </a:t>
            </a:r>
            <a:r>
              <a:rPr lang="en-US" altLang="en-US" sz="1400" b="1" dirty="0"/>
              <a:t>AVG()</a:t>
            </a:r>
            <a:r>
              <a:rPr lang="en-US" altLang="en-US" sz="1400" dirty="0"/>
              <a:t> aggregate function to compute mean payload mass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r>
              <a:rPr lang="en-US" sz="1400" dirty="0"/>
              <a:t>The result represents the </a:t>
            </a:r>
            <a:r>
              <a:rPr lang="en-US" sz="1400" b="1" dirty="0"/>
              <a:t>typical payload capacity (kg)</a:t>
            </a:r>
            <a:r>
              <a:rPr lang="en-US" sz="1400" dirty="0"/>
              <a:t> for Falcon 9 v1.1 missions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Falcon 9 v1.1 was a key transitional booster in SpaceX’s launch evolution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The average payload mass reflects its </a:t>
            </a:r>
            <a:r>
              <a:rPr lang="en-US" altLang="en-US" sz="1400" b="1" dirty="0"/>
              <a:t>operational capability</a:t>
            </a:r>
            <a:r>
              <a:rPr lang="en-US" altLang="en-US" sz="1400" dirty="0"/>
              <a:t> during early reuse development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Provides a benchmark for comparing newer booster versions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4828389-B0C0-0C1C-FB30-8D3127410036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identifies the </a:t>
            </a:r>
            <a:r>
              <a:rPr lang="en-US" altLang="en-US" sz="1400" b="1" dirty="0"/>
              <a:t>earliest date</a:t>
            </a:r>
            <a:r>
              <a:rPr lang="en-US" altLang="en-US" sz="1400" dirty="0"/>
              <a:t> of a </a:t>
            </a:r>
            <a:r>
              <a:rPr lang="en-US" altLang="en-US" sz="1400" b="1" dirty="0"/>
              <a:t>successful ground pad landing</a:t>
            </a:r>
            <a:endParaRPr lang="en-US" altLang="en-US" sz="14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Used the </a:t>
            </a:r>
            <a:r>
              <a:rPr lang="en-US" altLang="en-US" sz="1400" b="1" dirty="0"/>
              <a:t>MIN()</a:t>
            </a:r>
            <a:r>
              <a:rPr lang="en-US" altLang="en-US" sz="1400" dirty="0"/>
              <a:t> function on the launch date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Filtered records where landing outcome indicates </a:t>
            </a:r>
            <a:r>
              <a:rPr lang="en-US" altLang="en-US" sz="1400" b="1" dirty="0"/>
              <a:t>Success (ground pad)</a:t>
            </a:r>
            <a:endParaRPr lang="en-US" altLang="en-US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r>
              <a:rPr lang="en-US" sz="1400" dirty="0"/>
              <a:t>The query returns the </a:t>
            </a:r>
            <a:r>
              <a:rPr lang="en-US" sz="1400" b="1" dirty="0"/>
              <a:t>first successful ground landing date</a:t>
            </a:r>
            <a:r>
              <a:rPr lang="en-US" sz="1400" dirty="0"/>
              <a:t> achieved by SpaceX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This milestone represents SpaceX’s </a:t>
            </a:r>
            <a:r>
              <a:rPr lang="en-US" altLang="en-US" sz="1400" b="1" dirty="0"/>
              <a:t>first successful booster recovery on land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Marks a critical breakthrough in </a:t>
            </a:r>
            <a:r>
              <a:rPr lang="en-US" altLang="en-US" sz="1400" b="1" dirty="0"/>
              <a:t>reusability and cost reduction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Demonstrates a turning point in SpaceX’s operational maturity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E4D29F-94A7-91B3-A27C-A4ECA8D03D5D}"/>
              </a:ext>
            </a:extLst>
          </p:cNvPr>
          <p:cNvSpPr txBox="1"/>
          <p:nvPr/>
        </p:nvSpPr>
        <p:spPr>
          <a:xfrm>
            <a:off x="1044950" y="1416557"/>
            <a:ext cx="991492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Executive Summary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Objective: Predict SpaceX Falcon 9 launch success using historical mission data</a:t>
            </a:r>
          </a:p>
          <a:p>
            <a:pPr lvl="1"/>
            <a:r>
              <a:rPr lang="en-US" dirty="0"/>
              <a:t>Data Sources: SpaceX REST API and Wikipedia web scraping</a:t>
            </a:r>
          </a:p>
          <a:p>
            <a:pPr lvl="1"/>
            <a:r>
              <a:rPr lang="en-US" dirty="0"/>
              <a:t>Methods: EDA (Python &amp; SQL), Folium maps, </a:t>
            </a:r>
            <a:r>
              <a:rPr lang="en-US" dirty="0" err="1"/>
              <a:t>Plotly</a:t>
            </a:r>
            <a:r>
              <a:rPr lang="en-US" dirty="0"/>
              <a:t> Dash, Classification models</a:t>
            </a:r>
          </a:p>
          <a:p>
            <a:pPr lvl="1"/>
            <a:r>
              <a:rPr lang="en-US" dirty="0"/>
              <a:t>Key Insights: Success rate increased steadily after 2013; payload mass and orbit type influence outcomes</a:t>
            </a:r>
          </a:p>
          <a:p>
            <a:pPr lvl="1"/>
            <a:r>
              <a:rPr lang="en-US" dirty="0"/>
              <a:t>Best Models: SVM (RBF) and Decision Tree with test accuracy ~83–93%</a:t>
            </a:r>
          </a:p>
          <a:p>
            <a:pPr lvl="1"/>
            <a:r>
              <a:rPr lang="en-US" dirty="0"/>
              <a:t>Outcome: Built an end-to-end data science pipeline with actionable insights</a:t>
            </a:r>
          </a:p>
          <a:p>
            <a:pPr lvl="1"/>
            <a:endParaRPr lang="en-US" dirty="0"/>
          </a:p>
          <a:p>
            <a:r>
              <a:rPr lang="en-US" b="1" dirty="0"/>
              <a:t>Methodology Overview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Data Collection: SpaceX API and Wikipedia scraping</a:t>
            </a:r>
          </a:p>
          <a:p>
            <a:pPr lvl="1"/>
            <a:r>
              <a:rPr lang="en-US" dirty="0"/>
              <a:t>Data Wrangling: Cleaning, encoding, feature engineering</a:t>
            </a:r>
          </a:p>
          <a:p>
            <a:pPr lvl="1"/>
            <a:r>
              <a:rPr lang="en-US" dirty="0"/>
              <a:t>EDA: Visualization and SQL analysis</a:t>
            </a:r>
          </a:p>
          <a:p>
            <a:pPr lvl="1"/>
            <a:r>
              <a:rPr lang="en-US" dirty="0"/>
              <a:t>Interactive Analytics: Folium maps and </a:t>
            </a:r>
            <a:r>
              <a:rPr lang="en-US" dirty="0" err="1"/>
              <a:t>Plotly</a:t>
            </a:r>
            <a:r>
              <a:rPr lang="en-US" dirty="0"/>
              <a:t> Dash</a:t>
            </a:r>
          </a:p>
          <a:p>
            <a:pPr lvl="1"/>
            <a:r>
              <a:rPr lang="en-US" dirty="0"/>
              <a:t>Predictive Modeling: Classification algorithms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BCEE747C-FC12-F10D-7587-FB83E9FE60FC}"/>
              </a:ext>
            </a:extLst>
          </p:cNvPr>
          <p:cNvSpPr txBox="1">
            <a:spLocks/>
          </p:cNvSpPr>
          <p:nvPr/>
        </p:nvSpPr>
        <p:spPr>
          <a:xfrm>
            <a:off x="5805724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identifies </a:t>
            </a:r>
            <a:r>
              <a:rPr lang="en-US" altLang="en-US" sz="1400" b="1" dirty="0"/>
              <a:t>boosters that successfully landed on a drone ship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Filters launches with </a:t>
            </a:r>
            <a:r>
              <a:rPr lang="en-US" altLang="en-US" sz="1400" b="1" dirty="0"/>
              <a:t>payload mass between 4000 kg and 6000 kg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Ensures only </a:t>
            </a:r>
            <a:r>
              <a:rPr lang="en-US" altLang="en-US" sz="1400" b="1" dirty="0"/>
              <a:t>successful landing outcomes</a:t>
            </a:r>
            <a:r>
              <a:rPr lang="en-US" altLang="en-US" sz="1400" dirty="0"/>
              <a:t> are included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>
              <a:spcBef>
                <a:spcPts val="600"/>
              </a:spcBef>
              <a:buNone/>
            </a:pPr>
            <a:r>
              <a:rPr lang="en-US" sz="1400" dirty="0"/>
              <a:t>The query returns the </a:t>
            </a:r>
            <a:r>
              <a:rPr lang="en-US" sz="1400" b="1" dirty="0"/>
              <a:t>names of boosters</a:t>
            </a:r>
            <a:r>
              <a:rPr lang="en-US" sz="1400" dirty="0"/>
              <a:t> that:</a:t>
            </a:r>
          </a:p>
          <a:p>
            <a:pPr lvl="1">
              <a:spcBef>
                <a:spcPts val="600"/>
              </a:spcBef>
            </a:pPr>
            <a:r>
              <a:rPr lang="en-US" sz="1400" dirty="0"/>
              <a:t>Landed successfully on a </a:t>
            </a:r>
            <a:r>
              <a:rPr lang="en-US" sz="1400" b="1" dirty="0"/>
              <a:t>drone ship</a:t>
            </a:r>
            <a:endParaRPr lang="en-US" sz="1400" dirty="0"/>
          </a:p>
          <a:p>
            <a:pPr lvl="1">
              <a:spcBef>
                <a:spcPts val="0"/>
              </a:spcBef>
            </a:pPr>
            <a:r>
              <a:rPr lang="en-US" sz="1400" dirty="0"/>
              <a:t>Carried </a:t>
            </a:r>
            <a:r>
              <a:rPr lang="en-US" sz="1400" b="1" dirty="0"/>
              <a:t>medium-to-heavy payloads (4000–6000 kg)</a:t>
            </a:r>
            <a:endParaRPr lang="en-US" sz="1400" dirty="0"/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Drone ship landings are more complex than ground landings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Successful recovery at this payload range demonstrates: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Strong booster performance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Precision landing capability under higher mission stress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These missions represent an important step toward </a:t>
            </a:r>
            <a:r>
              <a:rPr lang="en-US" altLang="en-US" sz="1400" b="1" dirty="0"/>
              <a:t>routine reusability</a:t>
            </a: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11544AB3-1ABC-416C-CFD1-4B2756C7ACD8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counts the </a:t>
            </a:r>
            <a:r>
              <a:rPr lang="en-US" altLang="en-US" sz="1400" b="1" dirty="0"/>
              <a:t>total number of successful and failed missions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Used the </a:t>
            </a:r>
            <a:r>
              <a:rPr lang="en-US" altLang="en-US" sz="1400" b="1" dirty="0"/>
              <a:t>COUNT()</a:t>
            </a:r>
            <a:r>
              <a:rPr lang="en-US" altLang="en-US" sz="1400" dirty="0"/>
              <a:t> function grouped by </a:t>
            </a:r>
            <a:r>
              <a:rPr lang="en-US" altLang="en-US" sz="1400" b="1" dirty="0"/>
              <a:t>Mission Outcome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Provides an overall distribution of launch performance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The result shows the </a:t>
            </a:r>
            <a:r>
              <a:rPr lang="en-US" altLang="en-US" sz="1400" b="1" dirty="0"/>
              <a:t>total number of successful missions</a:t>
            </a:r>
            <a:r>
              <a:rPr lang="en-US" altLang="en-US" sz="1400" dirty="0"/>
              <a:t> versus </a:t>
            </a:r>
            <a:r>
              <a:rPr lang="en-US" altLang="en-US" sz="1400" b="1" dirty="0"/>
              <a:t>failed missions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Successful outcomes significantly outnumber failures in the dataset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The high number of successful missions reflects </a:t>
            </a:r>
            <a:r>
              <a:rPr lang="en-US" altLang="en-US" sz="1400" b="1" dirty="0"/>
              <a:t>SpaceX’s improving reliability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Failures are concentrated in </a:t>
            </a:r>
            <a:r>
              <a:rPr lang="en-US" altLang="en-US" sz="1400" b="1" dirty="0"/>
              <a:t>earlier missions</a:t>
            </a:r>
            <a:r>
              <a:rPr lang="en-US" altLang="en-US" sz="1400" dirty="0"/>
              <a:t>, while later launches show consistent success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This confirms trends observed in visualization-based EDA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78CD9ABD-53B9-9862-3CD2-EE2DA5B063C4}"/>
              </a:ext>
            </a:extLst>
          </p:cNvPr>
          <p:cNvSpPr txBox="1">
            <a:spLocks/>
          </p:cNvSpPr>
          <p:nvPr/>
        </p:nvSpPr>
        <p:spPr>
          <a:xfrm>
            <a:off x="5805724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identifies the </a:t>
            </a:r>
            <a:r>
              <a:rPr lang="en-US" altLang="en-US" sz="1400" b="1" dirty="0"/>
              <a:t>booster version(s)</a:t>
            </a:r>
            <a:r>
              <a:rPr lang="en-US" altLang="en-US" sz="1400" dirty="0"/>
              <a:t> that carried the </a:t>
            </a:r>
            <a:r>
              <a:rPr lang="en-US" altLang="en-US" sz="1400" b="1" dirty="0"/>
              <a:t>maximum payload mass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Used a </a:t>
            </a:r>
            <a:r>
              <a:rPr lang="en-US" altLang="en-US" sz="1400" b="1" dirty="0"/>
              <a:t>subquery with MAX()</a:t>
            </a:r>
            <a:r>
              <a:rPr lang="en-US" altLang="en-US" sz="1400" dirty="0"/>
              <a:t> to find the highest payload value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Returned booster names associated with that payload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r>
              <a:rPr lang="en-US" sz="1400" dirty="0"/>
              <a:t>The result lists the </a:t>
            </a:r>
            <a:r>
              <a:rPr lang="en-US" sz="1400" b="1" dirty="0"/>
              <a:t>booster version(s)</a:t>
            </a:r>
            <a:r>
              <a:rPr lang="en-US" sz="1400" dirty="0"/>
              <a:t> that achieved the </a:t>
            </a:r>
            <a:r>
              <a:rPr lang="en-US" sz="1400" b="1" dirty="0"/>
              <a:t>highest payload capacity</a:t>
            </a:r>
            <a:r>
              <a:rPr lang="en-US" sz="1400" dirty="0"/>
              <a:t> in the dataset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These boosters represent SpaceX’s </a:t>
            </a:r>
            <a:r>
              <a:rPr lang="en-US" altLang="en-US" sz="1400" b="1" dirty="0"/>
              <a:t>highest-performing configurations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Carrying maximum payloads requires advanced propulsion, structural integrity, and mission planning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Demonstrates technological progress across booster versions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6D12C48-0040-59CD-B57C-9D474FB3E47D}"/>
              </a:ext>
            </a:extLst>
          </p:cNvPr>
          <p:cNvSpPr txBox="1">
            <a:spLocks/>
          </p:cNvSpPr>
          <p:nvPr/>
        </p:nvSpPr>
        <p:spPr>
          <a:xfrm>
            <a:off x="770011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retrieves </a:t>
            </a:r>
            <a:r>
              <a:rPr lang="en-US" altLang="en-US" sz="1400" b="1" dirty="0"/>
              <a:t>failed drone ship landing outcomes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Filtered records for the </a:t>
            </a:r>
            <a:r>
              <a:rPr lang="en-US" altLang="en-US" sz="1400" b="1" dirty="0"/>
              <a:t>year 2015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Displays: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Booster version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Launch site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Landing outcome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 marL="0" indent="0">
              <a:buNone/>
            </a:pPr>
            <a:r>
              <a:rPr lang="en-US" sz="1400" dirty="0"/>
              <a:t>The result lists </a:t>
            </a:r>
            <a:r>
              <a:rPr lang="en-US" sz="1400" b="1" dirty="0"/>
              <a:t>2015 launches</a:t>
            </a:r>
            <a:r>
              <a:rPr lang="en-US" sz="1400" dirty="0"/>
              <a:t> where:</a:t>
            </a:r>
          </a:p>
          <a:p>
            <a:pPr marL="285750" indent="-285750">
              <a:spcBef>
                <a:spcPts val="600"/>
              </a:spcBef>
            </a:pPr>
            <a:r>
              <a:rPr lang="en-US" sz="1400" dirty="0"/>
              <a:t>Landing outcome was </a:t>
            </a:r>
            <a:r>
              <a:rPr lang="en-US" sz="1400" b="1" dirty="0"/>
              <a:t>Failure (drone ship)</a:t>
            </a:r>
            <a:endParaRPr lang="en-US" sz="1400" dirty="0"/>
          </a:p>
          <a:p>
            <a:pPr marL="285750" indent="-285750">
              <a:spcBef>
                <a:spcPts val="0"/>
              </a:spcBef>
            </a:pPr>
            <a:r>
              <a:rPr lang="en-US" sz="1400" dirty="0"/>
              <a:t>Associated booster versions and launch sites are shown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2015 represents an </a:t>
            </a:r>
            <a:r>
              <a:rPr lang="en-US" altLang="en-US" sz="1400" b="1" dirty="0"/>
              <a:t>early experimental phase</a:t>
            </a:r>
            <a:r>
              <a:rPr lang="en-US" altLang="en-US" sz="1400" dirty="0"/>
              <a:t> of drone ship landings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Failures during this period reflect the </a:t>
            </a:r>
            <a:r>
              <a:rPr lang="en-US" altLang="en-US" sz="1400" b="1" dirty="0"/>
              <a:t>learning curve</a:t>
            </a:r>
            <a:r>
              <a:rPr lang="en-US" altLang="en-US" sz="1400" dirty="0"/>
              <a:t> of precision landings at sea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These challenges contributed to improvements seen in later years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63EC416D-328F-606E-10A6-2962F65DBD8F}"/>
              </a:ext>
            </a:extLst>
          </p:cNvPr>
          <p:cNvSpPr txBox="1">
            <a:spLocks/>
          </p:cNvSpPr>
          <p:nvPr/>
        </p:nvSpPr>
        <p:spPr>
          <a:xfrm>
            <a:off x="5805724" y="1330822"/>
            <a:ext cx="5652248" cy="4694751"/>
          </a:xfrm>
          <a:prstGeom prst="rect">
            <a:avLst/>
          </a:prstGeom>
        </p:spPr>
        <p:txBody>
          <a:bodyPr numCol="1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u="sng" dirty="0"/>
              <a:t>What the Query Shows: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SQL query ranks the </a:t>
            </a:r>
            <a:r>
              <a:rPr lang="en-US" altLang="en-US" sz="1400" b="1" dirty="0"/>
              <a:t>count of landing outcomes</a:t>
            </a:r>
            <a:r>
              <a:rPr lang="en-US" altLang="en-US" sz="1400" dirty="0"/>
              <a:t> within the specified date range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Includes outcomes such as: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Success (ground pad)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Success (drone ship)</a:t>
            </a:r>
          </a:p>
          <a:p>
            <a:pPr marL="742950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Failure (drone ship)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Results are ordered in </a:t>
            </a:r>
            <a:r>
              <a:rPr lang="en-US" altLang="en-US" sz="1400" b="1" dirty="0"/>
              <a:t>descending frequency</a:t>
            </a:r>
            <a:endParaRPr lang="en-US" altLang="en-US" sz="1400" dirty="0"/>
          </a:p>
          <a:p>
            <a:pPr marL="0" indent="0"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US" altLang="en-US" sz="1600" b="1" u="sng" dirty="0"/>
              <a:t>Query Result: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The ranking shows which </a:t>
            </a:r>
            <a:r>
              <a:rPr lang="en-US" altLang="en-US" sz="1400" b="1" dirty="0"/>
              <a:t>landing outcomes occurred most frequently</a:t>
            </a:r>
            <a:r>
              <a:rPr lang="en-US" altLang="en-US" sz="1400" dirty="0"/>
              <a:t> during early SpaceX missions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Failure outcomes appear more frequently in earlier years, while successes increase over time</a:t>
            </a:r>
          </a:p>
          <a:p>
            <a:pPr marL="0" indent="0">
              <a:buNone/>
            </a:pPr>
            <a:r>
              <a:rPr lang="en-US" altLang="en-US" sz="1600" b="1" u="sng" dirty="0"/>
              <a:t>Explanation:</a:t>
            </a:r>
            <a:endParaRPr lang="en-US" altLang="en-US" sz="1600" u="sng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/>
              <a:t>Early missions experienced </a:t>
            </a:r>
            <a:r>
              <a:rPr lang="en-US" altLang="en-US" sz="1400" b="1" dirty="0"/>
              <a:t>higher failure rates</a:t>
            </a:r>
            <a:r>
              <a:rPr lang="en-US" altLang="en-US" sz="1400" dirty="0"/>
              <a:t>, especially for drone ship landings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As SpaceX refined landing technology, </a:t>
            </a:r>
            <a:r>
              <a:rPr lang="en-US" altLang="en-US" sz="1400" b="1" dirty="0"/>
              <a:t>successful landings became dominant</a:t>
            </a:r>
            <a:endParaRPr lang="en-US" altLang="en-US" sz="14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/>
              <a:t>This ranking quantitatively confirms the </a:t>
            </a:r>
            <a:r>
              <a:rPr lang="en-US" altLang="en-US" sz="1400" b="1" dirty="0"/>
              <a:t>learning curve effect</a:t>
            </a: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CB423E1A-533C-DA27-3EEB-01A9C55379A4}"/>
              </a:ext>
            </a:extLst>
          </p:cNvPr>
          <p:cNvSpPr txBox="1">
            <a:spLocks/>
          </p:cNvSpPr>
          <p:nvPr/>
        </p:nvSpPr>
        <p:spPr>
          <a:xfrm>
            <a:off x="1257296" y="1360377"/>
            <a:ext cx="10100886" cy="4412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>
                <a:solidFill>
                  <a:schemeClr val="tx1"/>
                </a:solidFill>
                <a:latin typeface="+mn-lt"/>
              </a:rPr>
              <a:t>Introduction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SpaceX aims to reduce launch costs via reusable rockets</a:t>
            </a:r>
          </a:p>
          <a:p>
            <a:pPr lvl="1"/>
            <a:r>
              <a:rPr lang="en-US" sz="2000" dirty="0"/>
              <a:t>Understanding success drivers helps optimize mission planning</a:t>
            </a:r>
          </a:p>
          <a:p>
            <a:pPr lvl="1"/>
            <a:r>
              <a:rPr lang="en-US" sz="2000" dirty="0"/>
              <a:t>Problem: Can we predict launch success using mission, booster, and payload features?</a:t>
            </a:r>
          </a:p>
          <a:p>
            <a:pPr lvl="1"/>
            <a:endParaRPr lang="en-US" sz="2000" dirty="0"/>
          </a:p>
          <a:p>
            <a:pPr algn="l"/>
            <a:r>
              <a:rPr lang="en-US" sz="2000" b="1" dirty="0">
                <a:solidFill>
                  <a:schemeClr val="tx1"/>
                </a:solidFill>
                <a:latin typeface="+mn-lt"/>
              </a:rPr>
              <a:t>Data Collection – SpaceX API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Used SpaceX REST API to retrieve launch records</a:t>
            </a:r>
          </a:p>
          <a:p>
            <a:pPr lvl="1"/>
            <a:r>
              <a:rPr lang="en-US" sz="2000" dirty="0"/>
              <a:t>Collected flight number, payload mass, orbit, launch site, and success outcome</a:t>
            </a:r>
          </a:p>
          <a:p>
            <a:pPr lvl="1"/>
            <a:r>
              <a:rPr lang="en-US" sz="2000" dirty="0"/>
              <a:t>Data stored and validated using Pandas</a:t>
            </a:r>
          </a:p>
          <a:p>
            <a:pPr lvl="1"/>
            <a:r>
              <a:rPr lang="en-US" sz="2000" dirty="0"/>
              <a:t>GitHub notebook included for reproducibility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r>
              <a:t>Data Collection – Web Scraping</a:t>
            </a:r>
          </a:p>
          <a:p>
            <a:pPr lvl="1"/>
            <a:r>
              <a:t>Scraped Wikipedia tables for booster and landing information</a:t>
            </a:r>
          </a:p>
          <a:p>
            <a:pPr lvl="1"/>
            <a:r>
              <a:t>Used BeautifulSoup and Pandas read_html</a:t>
            </a:r>
          </a:p>
          <a:p>
            <a:pPr lvl="1"/>
            <a:r>
              <a:t>Merged scraped data with API dataset</a:t>
            </a:r>
          </a:p>
          <a:p>
            <a:pPr lvl="1"/>
            <a:r>
              <a:t>GitHub notebook provided for peer review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01904"/>
            <a:ext cx="5001311" cy="456157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tx1"/>
                </a:solidFill>
                <a:latin typeface="+mn-lt"/>
              </a:rPr>
              <a:t>Data Collection Methodology</a:t>
            </a:r>
          </a:p>
          <a:p>
            <a:pPr marL="0" indent="0">
              <a:buNone/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Data Collection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Data was collected from two primary sources:</a:t>
            </a:r>
          </a:p>
          <a:p>
            <a:pPr>
              <a:spcBef>
                <a:spcPts val="400"/>
              </a:spcBef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SpaceX REST API</a:t>
            </a:r>
            <a:r>
              <a:rPr lang="en-US" sz="1400" dirty="0">
                <a:solidFill>
                  <a:schemeClr val="tx1"/>
                </a:solidFill>
                <a:latin typeface="+mn-lt"/>
              </a:rPr>
              <a:t>: Used to retrieve structured historical launch data including flight number, launch site, payload mass, orbit type, landing outcome, and mission success.</a:t>
            </a:r>
          </a:p>
          <a:p>
            <a:pPr>
              <a:spcBef>
                <a:spcPts val="400"/>
              </a:spcBef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Web Scraping (Wikipedia)</a:t>
            </a:r>
            <a:r>
              <a:rPr lang="en-US" sz="1400" dirty="0">
                <a:solidFill>
                  <a:schemeClr val="tx1"/>
                </a:solidFill>
                <a:latin typeface="+mn-lt"/>
              </a:rPr>
              <a:t>: Supplementary data such as booster versions, landing pads, and reuse details were scraped using Python libraries like </a:t>
            </a:r>
            <a:r>
              <a:rPr lang="en-US" sz="1400" i="1" dirty="0" err="1">
                <a:solidFill>
                  <a:schemeClr val="tx1"/>
                </a:solidFill>
                <a:latin typeface="+mn-lt"/>
              </a:rPr>
              <a:t>BeautifulSoup</a:t>
            </a:r>
            <a:r>
              <a:rPr lang="en-US" sz="1400" dirty="0">
                <a:solidFill>
                  <a:schemeClr val="tx1"/>
                </a:solidFill>
                <a:latin typeface="+mn-lt"/>
              </a:rPr>
              <a:t> and </a:t>
            </a:r>
            <a:r>
              <a:rPr lang="en-US" sz="1400" i="1" dirty="0" err="1">
                <a:solidFill>
                  <a:schemeClr val="tx1"/>
                </a:solidFill>
                <a:latin typeface="+mn-lt"/>
              </a:rPr>
              <a:t>pandas.read_html</a:t>
            </a:r>
            <a:r>
              <a:rPr lang="en-US" sz="14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Data Wrangling &amp; Processing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Data wrangling was performed to ensure consistency and usability of the dataset: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Removed irrelevant columns and handled missing values (e.g., payload mass).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Converted categorical variables into numerical format using </a:t>
            </a:r>
            <a:r>
              <a:rPr lang="en-US" sz="1400" b="1" dirty="0">
                <a:solidFill>
                  <a:schemeClr val="tx1"/>
                </a:solidFill>
                <a:latin typeface="+mn-lt"/>
              </a:rPr>
              <a:t>One-Hot Encoding</a:t>
            </a:r>
            <a:r>
              <a:rPr lang="en-US" sz="14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Standardized column names and data types.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Extracted year information from the launch date for time-series analysis.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Ensured all feature variables were numeric and cast to float64 for modeling.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E83B94-4E88-DD09-D3C2-E30DEE336FD5}"/>
              </a:ext>
            </a:extLst>
          </p:cNvPr>
          <p:cNvSpPr txBox="1"/>
          <p:nvPr/>
        </p:nvSpPr>
        <p:spPr>
          <a:xfrm>
            <a:off x="6420678" y="1401904"/>
            <a:ext cx="5001311" cy="4662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EDA Using Visualization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Multiple visualization techniques were used to uncover patterns and trends: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Scatter plots</a:t>
            </a:r>
            <a:r>
              <a:rPr lang="en-US" sz="1400" dirty="0"/>
              <a:t> to analyze relationships between payload mass, flight number, orbit type, and launch site.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Bar charts</a:t>
            </a:r>
            <a:r>
              <a:rPr lang="en-US" sz="1400" dirty="0"/>
              <a:t> to compare success rates across different orbit types.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Line charts</a:t>
            </a:r>
            <a:r>
              <a:rPr lang="en-US" sz="1400" dirty="0"/>
              <a:t> to observe yearly launch success trends.</a:t>
            </a:r>
            <a:br>
              <a:rPr lang="en-US" sz="1400" dirty="0"/>
            </a:br>
            <a:r>
              <a:rPr lang="en-US" sz="1400" dirty="0"/>
              <a:t>These visualizations revealed that higher flight numbers and certain orbit types (LEO, ISS, Polar) are associated with higher success rates.</a:t>
            </a:r>
          </a:p>
          <a:p>
            <a:endParaRPr lang="en-US" sz="1400" b="1" dirty="0"/>
          </a:p>
          <a:p>
            <a:r>
              <a:rPr lang="en-US" sz="1400" b="1" dirty="0"/>
              <a:t>EDA Using SQL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SQL queries were executed on an SQLite database to: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Aggregate payload mass by booster and agency.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Identify unique launch sites and filter launch records.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Rank landing outcomes over time.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Validate findings observed in visual EDA.</a:t>
            </a: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E3E01-2618-E366-0074-4AE0F267D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A7FAFB0-81BF-65BB-0FEB-7F00218F4421}"/>
              </a:ext>
            </a:extLst>
          </p:cNvPr>
          <p:cNvSpPr txBox="1">
            <a:spLocks/>
          </p:cNvSpPr>
          <p:nvPr/>
        </p:nvSpPr>
        <p:spPr>
          <a:xfrm>
            <a:off x="770012" y="1097593"/>
            <a:ext cx="5001311" cy="4662814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300" b="1" u="sng" dirty="0">
                <a:solidFill>
                  <a:schemeClr val="tx1"/>
                </a:solidFill>
                <a:latin typeface="+mn-lt"/>
              </a:rPr>
              <a:t>Interactive Visual Analytics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+mn-lt"/>
              </a:rPr>
              <a:t>Folium Maps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Interactive maps were built using Folium to: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Display global launch site locations.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Color-code successful and failed launches.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Analyze proximity of launch sites to coastlines, highways, and railways.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These maps added spatial context and helped explain why certain launch sites are strategically advantageous.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800" dirty="0">
              <a:solidFill>
                <a:schemeClr val="tx1"/>
              </a:solidFill>
              <a:latin typeface="+mn-lt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sz="2000" b="1" dirty="0" err="1">
                <a:solidFill>
                  <a:schemeClr val="tx1"/>
                </a:solidFill>
                <a:latin typeface="+mn-lt"/>
              </a:rPr>
              <a:t>Plotly</a:t>
            </a:r>
            <a:r>
              <a:rPr lang="en-US" sz="2000" b="1" dirty="0">
                <a:solidFill>
                  <a:schemeClr val="tx1"/>
                </a:solidFill>
                <a:latin typeface="+mn-lt"/>
              </a:rPr>
              <a:t> Dash Dashboard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A </a:t>
            </a:r>
            <a:r>
              <a:rPr lang="en-US" sz="2000" dirty="0" err="1">
                <a:solidFill>
                  <a:schemeClr val="tx1"/>
                </a:solidFill>
                <a:latin typeface="+mn-lt"/>
              </a:rPr>
              <a:t>Plotly</a:t>
            </a:r>
            <a:r>
              <a:rPr lang="en-US" sz="2000" dirty="0">
                <a:solidFill>
                  <a:schemeClr val="tx1"/>
                </a:solidFill>
                <a:latin typeface="+mn-lt"/>
              </a:rPr>
              <a:t> Dash dashboard was developed to provide interactive exploration: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Pie charts showing launch success counts.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Dropdowns to filter by launch site.</a:t>
            </a:r>
          </a:p>
          <a:p>
            <a:r>
              <a:rPr lang="en-US" sz="2000" dirty="0">
                <a:solidFill>
                  <a:schemeClr val="tx1"/>
                </a:solidFill>
                <a:latin typeface="+mn-lt"/>
              </a:rPr>
              <a:t>Range sliders to analyze payload mass vs. success outcomes.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This dashboard allowed users to dynamically explore launch performance patterns.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0AD4B70-E3EA-C8CF-FDC9-DFC77EF40A5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4DB527-9CF1-55C5-A743-F7CB8E20F0A2}"/>
              </a:ext>
            </a:extLst>
          </p:cNvPr>
          <p:cNvSpPr txBox="1">
            <a:spLocks/>
          </p:cNvSpPr>
          <p:nvPr/>
        </p:nvSpPr>
        <p:spPr>
          <a:xfrm>
            <a:off x="6420678" y="1097593"/>
            <a:ext cx="5001311" cy="466281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u="sng" dirty="0">
                <a:solidFill>
                  <a:schemeClr val="tx1"/>
                </a:solidFill>
                <a:latin typeface="+mn-lt"/>
              </a:rPr>
              <a:t>Predictive Analysis (Classification)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Several classification models were built to predict launch success:</a:t>
            </a:r>
          </a:p>
          <a:p>
            <a:r>
              <a:rPr lang="en-US" sz="1400" dirty="0">
                <a:solidFill>
                  <a:schemeClr val="tx1"/>
                </a:solidFill>
                <a:latin typeface="+mn-lt"/>
              </a:rPr>
              <a:t>Logistic Regression</a:t>
            </a:r>
          </a:p>
          <a:p>
            <a:r>
              <a:rPr lang="en-US" sz="1400" dirty="0">
                <a:solidFill>
                  <a:schemeClr val="tx1"/>
                </a:solidFill>
                <a:latin typeface="+mn-lt"/>
              </a:rPr>
              <a:t>Support Vector Machine (SVM)</a:t>
            </a:r>
          </a:p>
          <a:p>
            <a:r>
              <a:rPr lang="en-US" sz="1400" dirty="0">
                <a:solidFill>
                  <a:schemeClr val="tx1"/>
                </a:solidFill>
                <a:latin typeface="+mn-lt"/>
              </a:rPr>
              <a:t>Decision Tree</a:t>
            </a:r>
          </a:p>
          <a:p>
            <a:r>
              <a:rPr lang="en-US" sz="1400" dirty="0">
                <a:solidFill>
                  <a:schemeClr val="tx1"/>
                </a:solidFill>
                <a:latin typeface="+mn-lt"/>
              </a:rPr>
              <a:t>K-Nearest Neighbors (KNN)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sz="1400" b="1" dirty="0">
                <a:solidFill>
                  <a:schemeClr val="tx1"/>
                </a:solidFill>
                <a:latin typeface="+mn-lt"/>
              </a:rPr>
              <a:t>Model Building, Tuning, and Evaluation</a:t>
            </a:r>
          </a:p>
          <a:p>
            <a:pPr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Data was split into training and testing sets with stratification.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Hyperparameters were optimized using </a:t>
            </a:r>
            <a:r>
              <a:rPr lang="en-US" altLang="en-US" sz="1400" b="1" dirty="0" err="1">
                <a:solidFill>
                  <a:schemeClr val="tx1"/>
                </a:solidFill>
                <a:latin typeface="+mn-lt"/>
              </a:rPr>
              <a:t>GridSearchCV</a:t>
            </a: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Models were evaluated using accuracy scores and confusion matrices.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The </a:t>
            </a:r>
            <a:r>
              <a:rPr lang="en-US" altLang="en-US" sz="1400" b="1" dirty="0">
                <a:solidFill>
                  <a:schemeClr val="tx1"/>
                </a:solidFill>
                <a:latin typeface="+mn-lt"/>
              </a:rPr>
              <a:t>SVM (RBF kernel)</a:t>
            </a: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 and </a:t>
            </a:r>
            <a:r>
              <a:rPr lang="en-US" altLang="en-US" sz="1400" b="1" dirty="0">
                <a:solidFill>
                  <a:schemeClr val="tx1"/>
                </a:solidFill>
                <a:latin typeface="+mn-lt"/>
              </a:rPr>
              <a:t>Decision Tree</a:t>
            </a: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 models achieved the highest test accuracy (approximately </a:t>
            </a:r>
            <a:r>
              <a:rPr lang="en-US" altLang="en-US" sz="1400" b="1" dirty="0">
                <a:solidFill>
                  <a:schemeClr val="tx1"/>
                </a:solidFill>
                <a:latin typeface="+mn-lt"/>
              </a:rPr>
              <a:t>83–93%</a:t>
            </a:r>
            <a:r>
              <a:rPr lang="en-US" altLang="en-US" sz="1400" dirty="0">
                <a:solidFill>
                  <a:schemeClr val="tx1"/>
                </a:solidFill>
                <a:latin typeface="+mn-lt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2000" b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20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53331"/>
            <a:ext cx="10515600" cy="517846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Data Sources</a:t>
            </a:r>
          </a:p>
          <a:p>
            <a:pPr marL="0" indent="0">
              <a:buNone/>
            </a:pPr>
            <a:r>
              <a:rPr lang="en-US" sz="2000" b="1" dirty="0"/>
              <a:t>SpaceX REST API</a:t>
            </a:r>
            <a:endParaRPr lang="en-US" sz="2000" dirty="0"/>
          </a:p>
          <a:p>
            <a:pPr lvl="1"/>
            <a:r>
              <a:rPr lang="en-US" sz="2000" dirty="0"/>
              <a:t>Retrieved structured launch data</a:t>
            </a:r>
          </a:p>
          <a:p>
            <a:pPr lvl="1"/>
            <a:r>
              <a:rPr lang="en-US" sz="2000" dirty="0"/>
              <a:t>Fields included: Flight Number, Launch Site, Payload Mass, Orbit, Landing Outcome, Mission Success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b="1" dirty="0"/>
              <a:t>Web Scraping (Wikipedia)</a:t>
            </a:r>
            <a:endParaRPr lang="en-US" sz="2000" dirty="0"/>
          </a:p>
          <a:p>
            <a:pPr lvl="1"/>
            <a:r>
              <a:rPr lang="en-US" sz="2000" dirty="0"/>
              <a:t>Extracted booster, landing pad, and reuse information</a:t>
            </a:r>
          </a:p>
          <a:p>
            <a:pPr lvl="1"/>
            <a:r>
              <a:rPr lang="en-US" sz="2000" dirty="0"/>
              <a:t>Used </a:t>
            </a:r>
            <a:r>
              <a:rPr lang="en-US" sz="2000" dirty="0" err="1"/>
              <a:t>BeautifulSoup</a:t>
            </a:r>
            <a:r>
              <a:rPr lang="en-US" sz="2000" dirty="0"/>
              <a:t> and </a:t>
            </a:r>
            <a:r>
              <a:rPr lang="en-US" sz="2000" dirty="0" err="1"/>
              <a:t>pandas.read_html</a:t>
            </a: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2000" b="1" dirty="0"/>
              <a:t>Key Techniques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RESTful API calls using Python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HTML table extraction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Dataset merging using unique launch identifiers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Automated data retrieval for reproducibility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AB2D65-AF84-B21E-228B-26A2BD4C5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737" y="3842564"/>
            <a:ext cx="4351063" cy="196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37C2EE9D-14DA-9C79-CD07-D3D23B88CB0E}"/>
              </a:ext>
            </a:extLst>
          </p:cNvPr>
          <p:cNvSpPr txBox="1">
            <a:spLocks/>
          </p:cNvSpPr>
          <p:nvPr/>
        </p:nvSpPr>
        <p:spPr>
          <a:xfrm>
            <a:off x="838200" y="1330823"/>
            <a:ext cx="5257800" cy="5178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/>
              <a:t>Data Sources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SpaceX REST API Usage</a:t>
            </a:r>
            <a:endParaRPr lang="en-US" sz="2000" dirty="0"/>
          </a:p>
          <a:p>
            <a:pPr marL="0" lvl="0" indent="0" eaLnBrk="0" fontAlgn="base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rial" panose="020B0604020202020204" pitchFamily="34" charset="0"/>
              </a:rPr>
              <a:t>Retrieved historical Falcon 9 launch data using </a:t>
            </a:r>
            <a:r>
              <a:rPr lang="en-US" altLang="en-US" sz="2000" b="1" dirty="0">
                <a:latin typeface="Arial" panose="020B0604020202020204" pitchFamily="34" charset="0"/>
              </a:rPr>
              <a:t>SpaceX REST endpoints.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rial" panose="020B0604020202020204" pitchFamily="34" charset="0"/>
              </a:rPr>
              <a:t>Collected structured mission attributes:</a:t>
            </a:r>
          </a:p>
          <a:p>
            <a:pPr eaLnBrk="0" fontAlgn="base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Flight Number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Launch Date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Launch Site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Payload Mass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Orbit Type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Landing Outcome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Mission Success (Class)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1AFCA7-1C41-80B8-7474-B5EAA746F80A}"/>
              </a:ext>
            </a:extLst>
          </p:cNvPr>
          <p:cNvSpPr txBox="1"/>
          <p:nvPr/>
        </p:nvSpPr>
        <p:spPr>
          <a:xfrm>
            <a:off x="6096000" y="1330823"/>
            <a:ext cx="5755341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API Data Collection Flow</a:t>
            </a:r>
          </a:p>
          <a:p>
            <a:pPr algn="ctr">
              <a:spcBef>
                <a:spcPts val="1200"/>
              </a:spcBef>
            </a:pPr>
            <a:r>
              <a:rPr lang="en-US" sz="1600" dirty="0"/>
              <a:t>SpaceX REST API</a:t>
            </a:r>
          </a:p>
          <a:p>
            <a:pPr algn="ctr"/>
            <a:r>
              <a:rPr lang="en-US" sz="1600" dirty="0"/>
              <a:t>      │</a:t>
            </a:r>
          </a:p>
          <a:p>
            <a:pPr algn="ctr"/>
            <a:r>
              <a:rPr lang="en-US" sz="1600" dirty="0"/>
              <a:t>      ▼</a:t>
            </a:r>
          </a:p>
          <a:p>
            <a:pPr algn="ctr"/>
            <a:r>
              <a:rPr lang="en-US" sz="1600" dirty="0"/>
              <a:t>JSON Responses</a:t>
            </a:r>
          </a:p>
          <a:p>
            <a:pPr algn="ctr"/>
            <a:r>
              <a:rPr lang="en-US" sz="1600" dirty="0"/>
              <a:t>      │</a:t>
            </a:r>
          </a:p>
          <a:p>
            <a:pPr algn="ctr"/>
            <a:r>
              <a:rPr lang="en-US" sz="1600" dirty="0"/>
              <a:t>      ▼</a:t>
            </a:r>
          </a:p>
          <a:p>
            <a:pPr algn="ctr"/>
            <a:r>
              <a:rPr lang="en-US" sz="1600" dirty="0"/>
              <a:t>Parsed with Python (Requests + Pandas)</a:t>
            </a:r>
          </a:p>
          <a:p>
            <a:pPr algn="ctr"/>
            <a:r>
              <a:rPr lang="en-US" sz="1600" dirty="0"/>
              <a:t>      │</a:t>
            </a:r>
          </a:p>
          <a:p>
            <a:pPr algn="ctr"/>
            <a:r>
              <a:rPr lang="en-US" sz="1600" dirty="0"/>
              <a:t>      ▼</a:t>
            </a:r>
          </a:p>
          <a:p>
            <a:pPr algn="ctr"/>
            <a:r>
              <a:rPr lang="en-US" sz="1600" dirty="0"/>
              <a:t>Structured </a:t>
            </a:r>
            <a:r>
              <a:rPr lang="en-US" sz="1600" dirty="0" err="1"/>
              <a:t>DataFrame</a:t>
            </a:r>
            <a:endParaRPr lang="en-US" sz="1600" dirty="0"/>
          </a:p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sz="2000" b="1" dirty="0"/>
              <a:t>Key Techniques</a:t>
            </a:r>
          </a:p>
          <a:p>
            <a:pPr marL="800100" lvl="1" indent="-3429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RESTful API calls using Python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HTML table extraction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Dataset merging using unique launch identifiers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Automated data retrieval for reproducibility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3139</TotalTime>
  <Words>3939</Words>
  <Application>Microsoft Macintosh PowerPoint</Application>
  <PresentationFormat>Widescreen</PresentationFormat>
  <Paragraphs>604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Camellia Yi</cp:lastModifiedBy>
  <cp:revision>205</cp:revision>
  <dcterms:created xsi:type="dcterms:W3CDTF">2021-04-29T18:58:34Z</dcterms:created>
  <dcterms:modified xsi:type="dcterms:W3CDTF">2026-01-12T06:46:28Z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